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60" d="100"/>
          <a:sy n="60" d="100"/>
        </p:scale>
        <p:origin x="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4B4586-E992-4449-AF00-AC4DBA7AB0FE}" type="datetimeFigureOut">
              <a:rPr lang="en-GB" smtClean="0"/>
              <a:t>03/05/2022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25B093-D3AD-4500-B302-701292CFB752}" type="slidenum">
              <a:rPr lang="en-GB" smtClean="0"/>
              <a:t>‹#›</a:t>
            </a:fld>
            <a:endParaRPr lang="en-GB"/>
          </a:p>
        </p:txBody>
      </p:sp>
    </p:spTree>
    <p:extLst>
      <p:ext uri="{BB962C8B-B14F-4D97-AF65-F5344CB8AC3E}">
        <p14:creationId xmlns:p14="http://schemas.microsoft.com/office/powerpoint/2010/main" val="4269954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Introduction:</a:t>
            </a:r>
          </a:p>
          <a:p>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Times New Roman" panose="02020603050405020304" pitchFamily="18" charset="0"/>
              </a:rPr>
              <a:t>Hello, I/we</a:t>
            </a:r>
            <a:r>
              <a:rPr lang="en-GB" altLang="en-US" baseline="0" dirty="0">
                <a:latin typeface="Times New Roman" panose="02020603050405020304" pitchFamily="18" charset="0"/>
              </a:rPr>
              <a:t> are here to talk to you today about Cyber Choices, what we do and the opportunities that are available to your young people. Cyber Choices is a programme delivered by the Regional/Local Cyber Choices Network, co-ordinated by the National Crime Agency.</a:t>
            </a:r>
            <a:r>
              <a:rPr lang="en-GB" sz="1200" b="1" kern="1200" cap="all" dirty="0">
                <a:solidFill>
                  <a:schemeClr val="tx1"/>
                </a:solidFill>
                <a:effectLst/>
                <a:latin typeface="+mn-lt"/>
                <a:ea typeface="+mn-ea"/>
                <a:cs typeface="+mn-cs"/>
              </a:rPr>
              <a:t> </a:t>
            </a:r>
          </a:p>
          <a:p>
            <a:pPr eaLnBrk="1" hangingPunct="1"/>
            <a:endParaRPr lang="en-GB" altLang="en-US" baseline="0" dirty="0">
              <a:latin typeface="Times New Roman" panose="02020603050405020304" pitchFamily="18" charset="0"/>
            </a:endParaRPr>
          </a:p>
          <a:p>
            <a:pPr eaLnBrk="1" hangingPunct="1"/>
            <a:r>
              <a:rPr lang="en-GB" altLang="en-US" baseline="0" dirty="0">
                <a:latin typeface="Times New Roman" panose="02020603050405020304" pitchFamily="18" charset="0"/>
              </a:rPr>
              <a:t>We are from the ….. Team and cover……..region. </a:t>
            </a:r>
          </a:p>
        </p:txBody>
      </p:sp>
      <p:sp>
        <p:nvSpPr>
          <p:cNvPr id="4" name="Slide Number Placeholder 3"/>
          <p:cNvSpPr>
            <a:spLocks noGrp="1"/>
          </p:cNvSpPr>
          <p:nvPr>
            <p:ph type="sldNum" sz="quarter" idx="10"/>
          </p:nvPr>
        </p:nvSpPr>
        <p:spPr/>
        <p:txBody>
          <a:bodyPr/>
          <a:lstStyle/>
          <a:p>
            <a:fld id="{A5854063-63ED-42C1-A82B-DFDE7D324175}" type="slidenum">
              <a:rPr lang="en-GB" smtClean="0"/>
              <a:t>1</a:t>
            </a:fld>
            <a:endParaRPr lang="en-GB"/>
          </a:p>
        </p:txBody>
      </p:sp>
    </p:spTree>
    <p:extLst>
      <p:ext uri="{BB962C8B-B14F-4D97-AF65-F5344CB8AC3E}">
        <p14:creationId xmlns:p14="http://schemas.microsoft.com/office/powerpoint/2010/main" val="2791260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FC67E2-144B-4F2B-B3A6-907864CEB3C4}"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2084347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FC67E2-144B-4F2B-B3A6-907864CEB3C4}"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4183438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FC67E2-144B-4F2B-B3A6-907864CEB3C4}"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111569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FC67E2-144B-4F2B-B3A6-907864CEB3C4}"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2989045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FC67E2-144B-4F2B-B3A6-907864CEB3C4}" type="datetimeFigureOut">
              <a:rPr lang="en-GB" smtClean="0"/>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2481240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FC67E2-144B-4F2B-B3A6-907864CEB3C4}" type="datetimeFigureOut">
              <a:rPr lang="en-GB" smtClean="0"/>
              <a:t>03/05/2022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254304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FC67E2-144B-4F2B-B3A6-907864CEB3C4}" type="datetimeFigureOut">
              <a:rPr lang="en-GB" smtClean="0"/>
              <a:t>03/05/2022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225667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FC67E2-144B-4F2B-B3A6-907864CEB3C4}" type="datetimeFigureOut">
              <a:rPr lang="en-GB" smtClean="0"/>
              <a:t>03/05/2022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2369902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C67E2-144B-4F2B-B3A6-907864CEB3C4}" type="datetimeFigureOut">
              <a:rPr lang="en-GB" smtClean="0"/>
              <a:t>03/05/2022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2673416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3FC67E2-144B-4F2B-B3A6-907864CEB3C4}" type="datetimeFigureOut">
              <a:rPr lang="en-GB" smtClean="0"/>
              <a:t>03/05/2022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1854050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3FC67E2-144B-4F2B-B3A6-907864CEB3C4}" type="datetimeFigureOut">
              <a:rPr lang="en-GB" smtClean="0"/>
              <a:t>03/05/2022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59A1C1-2415-4BB0-BF3E-8379EE56AF00}" type="slidenum">
              <a:rPr lang="en-GB" smtClean="0"/>
              <a:t>‹#›</a:t>
            </a:fld>
            <a:endParaRPr lang="en-GB"/>
          </a:p>
        </p:txBody>
      </p:sp>
    </p:spTree>
    <p:extLst>
      <p:ext uri="{BB962C8B-B14F-4D97-AF65-F5344CB8AC3E}">
        <p14:creationId xmlns:p14="http://schemas.microsoft.com/office/powerpoint/2010/main" val="160002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C67E2-144B-4F2B-B3A6-907864CEB3C4}" type="datetimeFigureOut">
              <a:rPr lang="en-GB" smtClean="0"/>
              <a:t>03/05/2022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9A1C1-2415-4BB0-BF3E-8379EE56AF00}" type="slidenum">
              <a:rPr lang="en-GB" smtClean="0"/>
              <a:t>‹#›</a:t>
            </a:fld>
            <a:endParaRPr lang="en-GB"/>
          </a:p>
        </p:txBody>
      </p:sp>
    </p:spTree>
    <p:extLst>
      <p:ext uri="{BB962C8B-B14F-4D97-AF65-F5344CB8AC3E}">
        <p14:creationId xmlns:p14="http://schemas.microsoft.com/office/powerpoint/2010/main" val="1453382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yberchoice.uk/"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4370108" y="6330656"/>
            <a:ext cx="3443344" cy="400110"/>
          </a:xfrm>
          <a:prstGeom prst="rect">
            <a:avLst/>
          </a:prstGeom>
          <a:noFill/>
        </p:spPr>
        <p:txBody>
          <a:bodyPr wrap="square" rtlCol="0">
            <a:spAutoFit/>
          </a:bodyPr>
          <a:lstStyle/>
          <a:p>
            <a:pPr algn="ctr"/>
            <a:r>
              <a:rPr lang="en-GB" sz="2000" b="1" dirty="0">
                <a:ln w="3175">
                  <a:solidFill>
                    <a:schemeClr val="tx1"/>
                  </a:solidFill>
                </a:ln>
                <a:gradFill>
                  <a:gsLst>
                    <a:gs pos="76000">
                      <a:srgbClr val="CAB0F1"/>
                    </a:gs>
                    <a:gs pos="25000">
                      <a:srgbClr val="B9CFED"/>
                    </a:gs>
                    <a:gs pos="0">
                      <a:srgbClr val="9FEBE9"/>
                    </a:gs>
                    <a:gs pos="50000">
                      <a:srgbClr val="B6ABF0"/>
                    </a:gs>
                    <a:gs pos="100000">
                      <a:srgbClr val="E3B8E5"/>
                    </a:gs>
                  </a:gsLst>
                  <a:lin ang="10800000" scaled="1"/>
                </a:gra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www.cyberchoices.uk</a:t>
            </a:r>
            <a:endParaRPr lang="en-GB" sz="6000" b="1" dirty="0">
              <a:ln w="3175">
                <a:solidFill>
                  <a:schemeClr val="tx1"/>
                </a:solidFill>
              </a:ln>
              <a:gradFill>
                <a:gsLst>
                  <a:gs pos="76000">
                    <a:srgbClr val="CAB0F1"/>
                  </a:gs>
                  <a:gs pos="25000">
                    <a:srgbClr val="B9CFED"/>
                  </a:gs>
                  <a:gs pos="0">
                    <a:srgbClr val="9FEBE9"/>
                  </a:gs>
                  <a:gs pos="50000">
                    <a:srgbClr val="B6ABF0"/>
                  </a:gs>
                  <a:gs pos="100000">
                    <a:srgbClr val="E3B8E5"/>
                  </a:gs>
                </a:gsLst>
                <a:lin ang="10800000" scaled="1"/>
              </a:gra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a:xfrm>
            <a:off x="1239789" y="4248185"/>
            <a:ext cx="9703982" cy="1826141"/>
          </a:xfrm>
          <a:prstGeom prst="rect">
            <a:avLst/>
          </a:prstGeom>
        </p:spPr>
        <p:txBody>
          <a:bodyPr wrap="square">
            <a:spAutoFit/>
          </a:bodyPr>
          <a:lstStyle/>
          <a:p>
            <a:pPr algn="ctr">
              <a:spcBef>
                <a:spcPts val="500"/>
              </a:spcBef>
            </a:pPr>
            <a:r>
              <a:rPr lang="en-GB" alt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Preventing individuals from becoming involved in cyber dependent crime </a:t>
            </a:r>
          </a:p>
          <a:p>
            <a:pPr algn="ctr">
              <a:spcBef>
                <a:spcPts val="500"/>
              </a:spcBef>
            </a:pPr>
            <a:r>
              <a:rPr lang="en-GB" altLang="en-US" sz="2000" b="1" dirty="0">
                <a:solidFill>
                  <a:schemeClr val="bg1"/>
                </a:solidFill>
                <a:latin typeface="Verdana" panose="020B0604030504040204" pitchFamily="34" charset="0"/>
                <a:ea typeface="Verdana" panose="020B0604030504040204" pitchFamily="34" charset="0"/>
                <a:cs typeface="Verdana" panose="020B0604030504040204" pitchFamily="34" charset="0"/>
              </a:rPr>
              <a:t>Helping them make the right #CyberChoices</a:t>
            </a:r>
          </a:p>
          <a:p>
            <a:pPr algn="ctr">
              <a:spcBef>
                <a:spcPts val="500"/>
              </a:spcBef>
            </a:pPr>
            <a:endParaRPr lang="en-GB" altLang="en-US" sz="20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spcBef>
                <a:spcPts val="500"/>
              </a:spcBef>
            </a:pPr>
            <a:r>
              <a:rPr lang="en-GB" altLang="en-US" b="1" dirty="0" smtClean="0">
                <a:gradFill>
                  <a:gsLst>
                    <a:gs pos="76000">
                      <a:srgbClr val="CAB0F1"/>
                    </a:gs>
                    <a:gs pos="25000">
                      <a:srgbClr val="B9CFED"/>
                    </a:gs>
                    <a:gs pos="0">
                      <a:srgbClr val="9FEBE9"/>
                    </a:gs>
                    <a:gs pos="50000">
                      <a:srgbClr val="B6ABF0"/>
                    </a:gs>
                    <a:gs pos="100000">
                      <a:srgbClr val="E3B8E5"/>
                    </a:gs>
                  </a:gsLst>
                  <a:lin ang="10800000" scaled="1"/>
                </a:gradFill>
                <a:latin typeface="Verdana" panose="020B0604030504040204" pitchFamily="34" charset="0"/>
                <a:ea typeface="Verdana" panose="020B0604030504040204" pitchFamily="34" charset="0"/>
                <a:cs typeface="Verdana" panose="020B0604030504040204" pitchFamily="34" charset="0"/>
              </a:rPr>
              <a:t>J </a:t>
            </a:r>
            <a:r>
              <a:rPr lang="en-GB" altLang="en-US" b="1" dirty="0" smtClean="0">
                <a:gradFill>
                  <a:gsLst>
                    <a:gs pos="76000">
                      <a:srgbClr val="CAB0F1"/>
                    </a:gs>
                    <a:gs pos="25000">
                      <a:srgbClr val="B9CFED"/>
                    </a:gs>
                    <a:gs pos="0">
                      <a:srgbClr val="9FEBE9"/>
                    </a:gs>
                    <a:gs pos="50000">
                      <a:srgbClr val="B6ABF0"/>
                    </a:gs>
                    <a:gs pos="100000">
                      <a:srgbClr val="E3B8E5"/>
                    </a:gs>
                  </a:gsLst>
                  <a:lin ang="10800000" scaled="1"/>
                </a:gradFill>
                <a:latin typeface="Verdana" panose="020B0604030504040204" pitchFamily="34" charset="0"/>
                <a:ea typeface="Verdana" panose="020B0604030504040204" pitchFamily="34" charset="0"/>
                <a:cs typeface="Verdana" panose="020B0604030504040204" pitchFamily="34" charset="0"/>
              </a:rPr>
              <a:t>Thompson</a:t>
            </a:r>
            <a:endParaRPr lang="en-GB" altLang="en-US" b="1" dirty="0">
              <a:gradFill>
                <a:gsLst>
                  <a:gs pos="76000">
                    <a:srgbClr val="CAB0F1"/>
                  </a:gs>
                  <a:gs pos="25000">
                    <a:srgbClr val="B9CFED"/>
                  </a:gs>
                  <a:gs pos="0">
                    <a:srgbClr val="9FEBE9"/>
                  </a:gs>
                  <a:gs pos="50000">
                    <a:srgbClr val="B6ABF0"/>
                  </a:gs>
                  <a:gs pos="100000">
                    <a:srgbClr val="E3B8E5"/>
                  </a:gs>
                </a:gsLst>
                <a:lin ang="10800000" scaled="1"/>
              </a:gradFill>
              <a:latin typeface="Verdana" panose="020B0604030504040204" pitchFamily="34" charset="0"/>
              <a:ea typeface="Verdana" panose="020B0604030504040204" pitchFamily="34" charset="0"/>
              <a:cs typeface="Verdana" panose="020B0604030504040204" pitchFamily="34" charset="0"/>
            </a:endParaRPr>
          </a:p>
          <a:p>
            <a:pPr algn="ctr">
              <a:spcBef>
                <a:spcPts val="500"/>
              </a:spcBef>
            </a:pPr>
            <a:r>
              <a:rPr lang="en-GB" altLang="en-US" b="1" dirty="0" smtClean="0">
                <a:gradFill>
                  <a:gsLst>
                    <a:gs pos="76000">
                      <a:srgbClr val="CAB0F1"/>
                    </a:gs>
                    <a:gs pos="25000">
                      <a:srgbClr val="B9CFED"/>
                    </a:gs>
                    <a:gs pos="0">
                      <a:srgbClr val="9FEBE9"/>
                    </a:gs>
                    <a:gs pos="50000">
                      <a:srgbClr val="B6ABF0"/>
                    </a:gs>
                    <a:gs pos="100000">
                      <a:srgbClr val="E3B8E5"/>
                    </a:gs>
                  </a:gsLst>
                  <a:lin ang="10800000" scaled="1"/>
                </a:gradFill>
                <a:latin typeface="Verdana" panose="020B0604030504040204" pitchFamily="34" charset="0"/>
                <a:ea typeface="Verdana" panose="020B0604030504040204" pitchFamily="34" charset="0"/>
                <a:cs typeface="Verdana" panose="020B0604030504040204" pitchFamily="34" charset="0"/>
              </a:rPr>
              <a:t>South West </a:t>
            </a:r>
            <a:r>
              <a:rPr lang="en-GB" altLang="en-US" b="1" dirty="0">
                <a:gradFill>
                  <a:gsLst>
                    <a:gs pos="76000">
                      <a:srgbClr val="CAB0F1"/>
                    </a:gs>
                    <a:gs pos="25000">
                      <a:srgbClr val="B9CFED"/>
                    </a:gs>
                    <a:gs pos="0">
                      <a:srgbClr val="9FEBE9"/>
                    </a:gs>
                    <a:gs pos="50000">
                      <a:srgbClr val="B6ABF0"/>
                    </a:gs>
                    <a:gs pos="100000">
                      <a:srgbClr val="E3B8E5"/>
                    </a:gs>
                  </a:gsLst>
                  <a:lin ang="10800000" scaled="1"/>
                </a:gradFill>
                <a:latin typeface="Verdana" panose="020B0604030504040204" pitchFamily="34" charset="0"/>
                <a:ea typeface="Verdana" panose="020B0604030504040204" pitchFamily="34" charset="0"/>
                <a:cs typeface="Verdana" panose="020B0604030504040204" pitchFamily="34" charset="0"/>
              </a:rPr>
              <a:t>Region Cyber Choices Team</a:t>
            </a:r>
          </a:p>
        </p:txBody>
      </p:sp>
      <p:sp>
        <p:nvSpPr>
          <p:cNvPr id="17" name="Rectangle 16">
            <a:extLst>
              <a:ext uri="{FF2B5EF4-FFF2-40B4-BE49-F238E27FC236}">
                <a16:creationId xmlns:a16="http://schemas.microsoft.com/office/drawing/2014/main" id="{024EE45F-42CC-4DBC-A712-C771DA34C49E}"/>
              </a:ext>
            </a:extLst>
          </p:cNvPr>
          <p:cNvSpPr/>
          <p:nvPr/>
        </p:nvSpPr>
        <p:spPr>
          <a:xfrm>
            <a:off x="0" y="459289"/>
            <a:ext cx="12196218" cy="122617"/>
          </a:xfrm>
          <a:prstGeom prst="rect">
            <a:avLst/>
          </a:prstGeom>
          <a:gradFill flip="none" rotWithShape="1">
            <a:gsLst>
              <a:gs pos="76000">
                <a:srgbClr val="CAB0F1"/>
              </a:gs>
              <a:gs pos="25000">
                <a:srgbClr val="B9CFED"/>
              </a:gs>
              <a:gs pos="0">
                <a:srgbClr val="9FEBE9"/>
              </a:gs>
              <a:gs pos="50000">
                <a:srgbClr val="B6ABF0"/>
              </a:gs>
              <a:gs pos="100000">
                <a:srgbClr val="E3B8E5"/>
              </a:gs>
            </a:gsLst>
            <a:lin ang="0" scaled="1"/>
            <a:tileRect/>
          </a:gra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solidFill>
                <a:srgbClr val="663B91"/>
              </a:solidFill>
            </a:endParaRPr>
          </a:p>
        </p:txBody>
      </p:sp>
      <p:sp>
        <p:nvSpPr>
          <p:cNvPr id="18" name="Rectangle 17">
            <a:extLst>
              <a:ext uri="{FF2B5EF4-FFF2-40B4-BE49-F238E27FC236}">
                <a16:creationId xmlns:a16="http://schemas.microsoft.com/office/drawing/2014/main" id="{B92BA28C-8835-4103-AE38-3CF1D4C1109D}"/>
              </a:ext>
            </a:extLst>
          </p:cNvPr>
          <p:cNvSpPr/>
          <p:nvPr/>
        </p:nvSpPr>
        <p:spPr>
          <a:xfrm>
            <a:off x="-6329" y="6178877"/>
            <a:ext cx="12202547" cy="122617"/>
          </a:xfrm>
          <a:prstGeom prst="rect">
            <a:avLst/>
          </a:prstGeom>
          <a:gradFill flip="none" rotWithShape="1">
            <a:gsLst>
              <a:gs pos="76000">
                <a:srgbClr val="CAB0F1"/>
              </a:gs>
              <a:gs pos="25000">
                <a:srgbClr val="B9CFED"/>
              </a:gs>
              <a:gs pos="0">
                <a:srgbClr val="9FEBE9"/>
              </a:gs>
              <a:gs pos="50000">
                <a:srgbClr val="B6ABF0"/>
              </a:gs>
              <a:gs pos="100000">
                <a:srgbClr val="E3B8E5"/>
              </a:gs>
            </a:gsLst>
            <a:lin ang="0" scaled="1"/>
            <a:tileRect/>
          </a:gra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solidFill>
                <a:srgbClr val="663B91"/>
              </a:solidFill>
            </a:endParaRPr>
          </a:p>
        </p:txBody>
      </p:sp>
      <p:pic>
        <p:nvPicPr>
          <p:cNvPr id="1029" name="Picture 5" descr="Z:\Support\CYBER\Prevention\! STAFF FOLDERS\Karol RYCZEK\LOGOS and PHOTOS\Gradi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1906"/>
            <a:ext cx="12196218" cy="3383674"/>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Z:\Support\CYBER\Prevention\! STAFF FOLDERS\Karol RYCZEK\LOGOS and PHOTOS\CC_Black_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9470" t="19540" r="11147" b="19540"/>
          <a:stretch/>
        </p:blipFill>
        <p:spPr bwMode="auto">
          <a:xfrm>
            <a:off x="2448008" y="581906"/>
            <a:ext cx="7054642" cy="3383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6986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09167" y="680899"/>
            <a:ext cx="5901178" cy="461665"/>
          </a:xfrm>
          <a:prstGeom prst="rect">
            <a:avLst/>
          </a:prstGeom>
          <a:blipFill>
            <a:blip r:embed="rId2"/>
            <a:stretch>
              <a:fillRect/>
            </a:stretch>
          </a:blipFill>
          <a:ln w="38100">
            <a:solidFill>
              <a:schemeClr val="bg1"/>
            </a:solidFill>
            <a:prstDash val="solid"/>
          </a:ln>
        </p:spPr>
        <p:txBody>
          <a:bodyPr wrap="square" rtlCol="0">
            <a:spAutoFit/>
          </a:bodyPr>
          <a:lstStyle/>
          <a:p>
            <a:pPr algn="ctr"/>
            <a:r>
              <a:rPr lang="en-GB" sz="2400" b="1" dirty="0">
                <a:ln>
                  <a:solidFill>
                    <a:schemeClr val="tx1"/>
                  </a:solidFill>
                </a:ln>
                <a:latin typeface="Verdana" panose="020B0604030504040204" pitchFamily="34" charset="0"/>
                <a:ea typeface="Verdana" panose="020B0604030504040204" pitchFamily="34" charset="0"/>
                <a:cs typeface="Verdana" panose="020B0604030504040204" pitchFamily="34" charset="0"/>
              </a:rPr>
              <a:t>Cyber-Dependent Crime</a:t>
            </a:r>
          </a:p>
        </p:txBody>
      </p:sp>
      <p:sp>
        <p:nvSpPr>
          <p:cNvPr id="5" name="TextBox 4"/>
          <p:cNvSpPr txBox="1"/>
          <p:nvPr/>
        </p:nvSpPr>
        <p:spPr>
          <a:xfrm>
            <a:off x="6009166" y="1356576"/>
            <a:ext cx="5901177" cy="4031873"/>
          </a:xfrm>
          <a:prstGeom prst="rect">
            <a:avLst/>
          </a:prstGeom>
          <a:solidFill>
            <a:srgbClr val="000000">
              <a:alpha val="78824"/>
            </a:srgbClr>
          </a:solidFill>
        </p:spPr>
        <p:txBody>
          <a:bodyPr wrap="square" rtlCol="0">
            <a:spAutoFit/>
          </a:bodyPr>
          <a:lstStyle/>
          <a:p>
            <a:r>
              <a:rPr lang="en-GB" sz="1600" b="1"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Formal Definition:</a:t>
            </a:r>
          </a:p>
          <a:p>
            <a:endParaRPr lang="en-GB" sz="1600" u="sng"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GB" sz="1600" spc="-1" dirty="0" smtClean="0">
                <a:solidFill>
                  <a:schemeClr val="bg1"/>
                </a:solidFill>
                <a:uFill>
                  <a:solidFill>
                    <a:srgbClr val="FFFFFF"/>
                  </a:solidFill>
                </a:uFill>
                <a:latin typeface="Verdana"/>
                <a:ea typeface="Droid Sans Fallback"/>
              </a:rPr>
              <a:t>Cyber-dependent crimes (or ‘pure’ cyber crimes) are offences that can only be committed using a computer, </a:t>
            </a:r>
            <a:endParaRPr lang="en-GB" sz="1600" spc="-1" dirty="0" smtClean="0">
              <a:solidFill>
                <a:schemeClr val="bg1"/>
              </a:solidFill>
              <a:uFill>
                <a:solidFill>
                  <a:srgbClr val="FFFFFF"/>
                </a:solidFill>
              </a:uFill>
              <a:latin typeface="Arial"/>
            </a:endParaRPr>
          </a:p>
          <a:p>
            <a:r>
              <a:rPr lang="en-GB" sz="1600" spc="-1" dirty="0" smtClean="0">
                <a:solidFill>
                  <a:schemeClr val="bg1"/>
                </a:solidFill>
                <a:uFill>
                  <a:solidFill>
                    <a:srgbClr val="FFFFFF"/>
                  </a:solidFill>
                </a:uFill>
                <a:latin typeface="Verdana"/>
                <a:ea typeface="Droid Sans Fallback"/>
              </a:rPr>
              <a:t>computer networks or other form of information communications technology (ICT). </a:t>
            </a:r>
          </a:p>
          <a:p>
            <a:endParaRPr lang="en-GB" sz="1600" spc="-1" dirty="0" smtClean="0">
              <a:solidFill>
                <a:schemeClr val="bg1"/>
              </a:solidFill>
              <a:uFill>
                <a:solidFill>
                  <a:srgbClr val="FFFFFF"/>
                </a:solidFill>
              </a:uFill>
              <a:latin typeface="Arial"/>
            </a:endParaRPr>
          </a:p>
          <a:p>
            <a:r>
              <a:rPr lang="en-GB" sz="1600" spc="-1" dirty="0" smtClean="0">
                <a:solidFill>
                  <a:schemeClr val="bg1"/>
                </a:solidFill>
                <a:uFill>
                  <a:solidFill>
                    <a:srgbClr val="FFFFFF"/>
                  </a:solidFill>
                </a:uFill>
                <a:latin typeface="Verdana"/>
                <a:ea typeface="Droid Sans Fallback"/>
              </a:rPr>
              <a:t>These acts include the spread of viruses or other malware, hacking and distributed denial of service </a:t>
            </a:r>
            <a:endParaRPr lang="en-GB" sz="1600" spc="-1" dirty="0" smtClean="0">
              <a:solidFill>
                <a:schemeClr val="bg1"/>
              </a:solidFill>
              <a:uFill>
                <a:solidFill>
                  <a:srgbClr val="FFFFFF"/>
                </a:solidFill>
              </a:uFill>
              <a:latin typeface="Arial"/>
            </a:endParaRPr>
          </a:p>
          <a:p>
            <a:r>
              <a:rPr lang="en-GB" sz="1600" spc="-1" dirty="0" smtClean="0">
                <a:solidFill>
                  <a:schemeClr val="bg1"/>
                </a:solidFill>
                <a:uFill>
                  <a:solidFill>
                    <a:srgbClr val="FFFFFF"/>
                  </a:solidFill>
                </a:uFill>
                <a:latin typeface="Verdana"/>
                <a:ea typeface="Droid Sans Fallback"/>
              </a:rPr>
              <a:t>(</a:t>
            </a:r>
            <a:r>
              <a:rPr lang="en-GB" sz="1600" spc="-1" dirty="0" err="1" smtClean="0">
                <a:solidFill>
                  <a:schemeClr val="bg1"/>
                </a:solidFill>
                <a:uFill>
                  <a:solidFill>
                    <a:srgbClr val="FFFFFF"/>
                  </a:solidFill>
                </a:uFill>
                <a:latin typeface="Verdana"/>
                <a:ea typeface="Droid Sans Fallback"/>
              </a:rPr>
              <a:t>DDoS</a:t>
            </a:r>
            <a:r>
              <a:rPr lang="en-GB" sz="1600" spc="-1" dirty="0" smtClean="0">
                <a:solidFill>
                  <a:schemeClr val="bg1"/>
                </a:solidFill>
                <a:uFill>
                  <a:solidFill>
                    <a:srgbClr val="FFFFFF"/>
                  </a:solidFill>
                </a:uFill>
                <a:latin typeface="Verdana"/>
                <a:ea typeface="Droid Sans Fallback"/>
              </a:rPr>
              <a:t>) attacks - McGuire &amp; Dowling (2013)</a:t>
            </a:r>
            <a:endParaRPr lang="en-GB" sz="1600" spc="-1" dirty="0" smtClean="0">
              <a:solidFill>
                <a:schemeClr val="bg1"/>
              </a:solidFill>
              <a:uFill>
                <a:solidFill>
                  <a:srgbClr val="FFFFFF"/>
                </a:solidFill>
              </a:uFill>
              <a:latin typeface="Arial"/>
            </a:endParaRPr>
          </a:p>
          <a:p>
            <a:endParaRPr lang="en-GB" sz="1600" spc="-1" dirty="0" smtClean="0">
              <a:uFill>
                <a:solidFill>
                  <a:srgbClr val="FFFFFF"/>
                </a:solidFill>
              </a:uFill>
              <a:latin typeface="Verdana" panose="020B0604030504040204" pitchFamily="34" charset="0"/>
              <a:ea typeface="Verdana" panose="020B0604030504040204" pitchFamily="34" charset="0"/>
              <a:cs typeface="Verdana" panose="020B0604030504040204" pitchFamily="34" charset="0"/>
            </a:endParaRPr>
          </a:p>
          <a:p>
            <a:endParaRPr lang="en-GB" sz="1600" spc="-1" dirty="0" smtClean="0">
              <a:uFill>
                <a:solidFill>
                  <a:srgbClr val="FFFFFF"/>
                </a:solidFill>
              </a:uFill>
              <a:latin typeface="Verdana" panose="020B0604030504040204" pitchFamily="34" charset="0"/>
              <a:ea typeface="Verdana" panose="020B0604030504040204" pitchFamily="34" charset="0"/>
              <a:cs typeface="Verdana" panose="020B0604030504040204" pitchFamily="34" charset="0"/>
            </a:endParaRPr>
          </a:p>
          <a:p>
            <a:r>
              <a:rPr lang="en-GB" sz="1600" b="1"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Summary:</a:t>
            </a:r>
          </a:p>
          <a:p>
            <a:endParaRPr lang="en-GB" sz="1600" u="sng" spc="-1" dirty="0" smtClean="0">
              <a:solidFill>
                <a:schemeClr val="bg1"/>
              </a:solidFill>
              <a:uFill>
                <a:solidFill>
                  <a:srgbClr val="FFFFFF"/>
                </a:solidFill>
              </a:uFill>
              <a:latin typeface="Verdana" panose="020B0604030504040204" pitchFamily="34" charset="0"/>
              <a:ea typeface="Verdana" panose="020B0604030504040204" pitchFamily="34" charset="0"/>
              <a:cs typeface="Verdana" panose="020B0604030504040204" pitchFamily="34" charset="0"/>
            </a:endParaRPr>
          </a:p>
          <a:p>
            <a:pPr algn="ctr"/>
            <a:r>
              <a:rPr lang="en-GB" sz="1600" b="1" spc="-1" dirty="0" smtClean="0">
                <a:solidFill>
                  <a:schemeClr val="bg1"/>
                </a:solidFill>
                <a:uFill>
                  <a:solidFill>
                    <a:srgbClr val="FFFFFF"/>
                  </a:solidFill>
                </a:uFill>
                <a:latin typeface="Verdana"/>
              </a:rPr>
              <a:t>A crime where technology is required in order to </a:t>
            </a:r>
          </a:p>
          <a:p>
            <a:pPr algn="ctr"/>
            <a:r>
              <a:rPr lang="en-GB" sz="1600" b="1" spc="-1" dirty="0" smtClean="0">
                <a:solidFill>
                  <a:schemeClr val="bg1"/>
                </a:solidFill>
                <a:uFill>
                  <a:solidFill>
                    <a:srgbClr val="FFFFFF"/>
                  </a:solidFill>
                </a:uFill>
                <a:latin typeface="Verdana"/>
              </a:rPr>
              <a:t>commit it.</a:t>
            </a:r>
            <a:endParaRPr lang="en-GB" sz="2000" dirty="0"/>
          </a:p>
        </p:txBody>
      </p:sp>
      <p:sp>
        <p:nvSpPr>
          <p:cNvPr id="6" name="TextBox 5">
            <a:extLst>
              <a:ext uri="{FF2B5EF4-FFF2-40B4-BE49-F238E27FC236}">
                <a16:creationId xmlns:a16="http://schemas.microsoft.com/office/drawing/2014/main" id="{50853CF6-03BF-42A1-B83D-3EBFEB0783AC}"/>
              </a:ext>
            </a:extLst>
          </p:cNvPr>
          <p:cNvSpPr txBox="1"/>
          <p:nvPr/>
        </p:nvSpPr>
        <p:spPr>
          <a:xfrm>
            <a:off x="826422" y="5581579"/>
            <a:ext cx="9440562" cy="584775"/>
          </a:xfrm>
          <a:prstGeom prst="rect">
            <a:avLst/>
          </a:prstGeom>
          <a:noFill/>
        </p:spPr>
        <p:txBody>
          <a:bodyPr wrap="square" rtlCol="0">
            <a:spAutoFit/>
          </a:bodyPr>
          <a:lstStyle/>
          <a:p>
            <a:pPr algn="ctr"/>
            <a:r>
              <a:rPr lang="en-GB" sz="3200" b="1" dirty="0" smtClean="0">
                <a:gradFill>
                  <a:gsLst>
                    <a:gs pos="76000">
                      <a:srgbClr val="CAB0F1"/>
                    </a:gs>
                    <a:gs pos="25000">
                      <a:srgbClr val="B9CFED"/>
                    </a:gs>
                    <a:gs pos="0">
                      <a:srgbClr val="9FEBE9"/>
                    </a:gs>
                    <a:gs pos="50000">
                      <a:srgbClr val="B6ABF0"/>
                    </a:gs>
                    <a:gs pos="100000">
                      <a:srgbClr val="E3B8E5"/>
                    </a:gs>
                  </a:gsLst>
                  <a:lin ang="10800000" scaled="1"/>
                </a:gradFill>
                <a:latin typeface="Verdana" panose="020B0604030504040204" pitchFamily="34" charset="0"/>
                <a:ea typeface="Verdana" panose="020B0604030504040204" pitchFamily="34" charset="0"/>
                <a:cs typeface="Verdana" panose="020B0604030504040204" pitchFamily="34" charset="0"/>
              </a:rPr>
              <a:t>We are not ‘e-safety’</a:t>
            </a:r>
            <a:endParaRPr lang="en-GB" sz="3200" b="1" dirty="0">
              <a:gradFill>
                <a:gsLst>
                  <a:gs pos="76000">
                    <a:srgbClr val="CAB0F1"/>
                  </a:gs>
                  <a:gs pos="25000">
                    <a:srgbClr val="B9CFED"/>
                  </a:gs>
                  <a:gs pos="0">
                    <a:srgbClr val="9FEBE9"/>
                  </a:gs>
                  <a:gs pos="50000">
                    <a:srgbClr val="B6ABF0"/>
                  </a:gs>
                  <a:gs pos="100000">
                    <a:srgbClr val="E3B8E5"/>
                  </a:gs>
                </a:gsLst>
                <a:lin ang="10800000" scaled="1"/>
              </a:gradFill>
              <a:latin typeface="Verdana" panose="020B0604030504040204" pitchFamily="34" charset="0"/>
              <a:ea typeface="Verdana" panose="020B0604030504040204" pitchFamily="34" charset="0"/>
              <a:cs typeface="Verdana" panose="020B0604030504040204" pitchFamily="34" charset="0"/>
            </a:endParaRPr>
          </a:p>
        </p:txBody>
      </p:sp>
      <p:sp>
        <p:nvSpPr>
          <p:cNvPr id="7" name="TextBox 6"/>
          <p:cNvSpPr txBox="1"/>
          <p:nvPr/>
        </p:nvSpPr>
        <p:spPr>
          <a:xfrm>
            <a:off x="107989" y="680899"/>
            <a:ext cx="5901178" cy="461665"/>
          </a:xfrm>
          <a:prstGeom prst="rect">
            <a:avLst/>
          </a:prstGeom>
          <a:blipFill>
            <a:blip r:embed="rId2"/>
            <a:stretch>
              <a:fillRect/>
            </a:stretch>
          </a:blipFill>
          <a:ln w="38100">
            <a:solidFill>
              <a:schemeClr val="bg1"/>
            </a:solidFill>
            <a:prstDash val="solid"/>
          </a:ln>
        </p:spPr>
        <p:txBody>
          <a:bodyPr wrap="square" rtlCol="0">
            <a:spAutoFit/>
          </a:bodyPr>
          <a:lstStyle/>
          <a:p>
            <a:pPr algn="ctr"/>
            <a:r>
              <a:rPr lang="en-GB" sz="2400" b="1" dirty="0" smtClean="0">
                <a:ln>
                  <a:solidFill>
                    <a:schemeClr val="tx1"/>
                  </a:solidFill>
                </a:ln>
                <a:latin typeface="Verdana" panose="020B0604030504040204" pitchFamily="34" charset="0"/>
                <a:ea typeface="Verdana" panose="020B0604030504040204" pitchFamily="34" charset="0"/>
                <a:cs typeface="Verdana" panose="020B0604030504040204" pitchFamily="34" charset="0"/>
              </a:rPr>
              <a:t>Who are we?</a:t>
            </a:r>
            <a:endParaRPr lang="en-GB" sz="2400" b="1" dirty="0">
              <a:ln>
                <a:solidFill>
                  <a:schemeClr val="tx1"/>
                </a:solidFill>
              </a:ln>
              <a:latin typeface="Verdana" panose="020B0604030504040204" pitchFamily="34" charset="0"/>
              <a:ea typeface="Verdana" panose="020B0604030504040204" pitchFamily="34" charset="0"/>
              <a:cs typeface="Verdana" panose="020B0604030504040204" pitchFamily="34" charset="0"/>
            </a:endParaRPr>
          </a:p>
        </p:txBody>
      </p:sp>
      <p:sp>
        <p:nvSpPr>
          <p:cNvPr id="8" name="TextBox 7"/>
          <p:cNvSpPr txBox="1"/>
          <p:nvPr/>
        </p:nvSpPr>
        <p:spPr>
          <a:xfrm>
            <a:off x="107989" y="1258034"/>
            <a:ext cx="5901177" cy="1323439"/>
          </a:xfrm>
          <a:prstGeom prst="rect">
            <a:avLst/>
          </a:prstGeom>
          <a:solidFill>
            <a:srgbClr val="000000">
              <a:alpha val="78824"/>
            </a:srgbClr>
          </a:solidFill>
        </p:spPr>
        <p:txBody>
          <a:bodyPr wrap="square" rtlCol="0">
            <a:spAutoFit/>
          </a:bodyPr>
          <a:lstStyle/>
          <a:p>
            <a:pPr marL="285750" indent="-28575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SW Regional Organised Crime Unit</a:t>
            </a:r>
          </a:p>
          <a:p>
            <a:pPr marL="342900" indent="-34290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Here to assist whole classes/groups of staff/parents and individual students with Cyber Crime</a:t>
            </a:r>
          </a:p>
          <a:p>
            <a:pPr marL="342900" indent="-342900">
              <a:buFontTx/>
              <a:buChar char="-"/>
            </a:pPr>
            <a:endPar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107989" y="2457647"/>
            <a:ext cx="5901178" cy="461665"/>
          </a:xfrm>
          <a:prstGeom prst="rect">
            <a:avLst/>
          </a:prstGeom>
          <a:blipFill>
            <a:blip r:embed="rId2"/>
            <a:stretch>
              <a:fillRect/>
            </a:stretch>
          </a:blipFill>
          <a:ln w="38100">
            <a:solidFill>
              <a:schemeClr val="bg1"/>
            </a:solidFill>
            <a:prstDash val="solid"/>
          </a:ln>
        </p:spPr>
        <p:txBody>
          <a:bodyPr wrap="square" rtlCol="0">
            <a:spAutoFit/>
          </a:bodyPr>
          <a:lstStyle/>
          <a:p>
            <a:pPr algn="ctr"/>
            <a:r>
              <a:rPr lang="en-GB" sz="2400" b="1" dirty="0" smtClean="0">
                <a:ln>
                  <a:solidFill>
                    <a:schemeClr val="tx1"/>
                  </a:solidFill>
                </a:ln>
                <a:latin typeface="Verdana" panose="020B0604030504040204" pitchFamily="34" charset="0"/>
                <a:ea typeface="Verdana" panose="020B0604030504040204" pitchFamily="34" charset="0"/>
                <a:cs typeface="Verdana" panose="020B0604030504040204" pitchFamily="34" charset="0"/>
              </a:rPr>
              <a:t>How can we help?</a:t>
            </a:r>
            <a:endParaRPr lang="en-GB" sz="2400" b="1" dirty="0">
              <a:ln>
                <a:solidFill>
                  <a:schemeClr val="tx1"/>
                </a:solidFill>
              </a:ln>
              <a:latin typeface="Verdana" panose="020B0604030504040204" pitchFamily="34" charset="0"/>
              <a:ea typeface="Verdana" panose="020B0604030504040204" pitchFamily="34" charset="0"/>
              <a:cs typeface="Verdana" panose="020B0604030504040204" pitchFamily="34" charset="0"/>
            </a:endParaRPr>
          </a:p>
        </p:txBody>
      </p:sp>
      <p:sp>
        <p:nvSpPr>
          <p:cNvPr id="10" name="TextBox 9"/>
          <p:cNvSpPr txBox="1"/>
          <p:nvPr/>
        </p:nvSpPr>
        <p:spPr>
          <a:xfrm>
            <a:off x="107989" y="3112442"/>
            <a:ext cx="5901177" cy="1815882"/>
          </a:xfrm>
          <a:prstGeom prst="rect">
            <a:avLst/>
          </a:prstGeom>
          <a:solidFill>
            <a:srgbClr val="000000">
              <a:alpha val="78824"/>
            </a:srgbClr>
          </a:solidFill>
        </p:spPr>
        <p:txBody>
          <a:bodyPr wrap="square" rtlCol="0">
            <a:spAutoFit/>
          </a:bodyPr>
          <a:lstStyle/>
          <a:p>
            <a:pPr marL="342900" indent="-34290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We can offer workshops, 1:1 interventions and words of advice</a:t>
            </a:r>
          </a:p>
          <a:p>
            <a:pPr marL="342900" indent="-34290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Contacting us is a positive form of support for those of concern or classes.. Referring a student to us does NOT give them a criminal record... We are prevention not prosecution.</a:t>
            </a:r>
          </a:p>
          <a:p>
            <a:pPr marL="342900" indent="-342900">
              <a:buFontTx/>
              <a:buChar char="-"/>
            </a:pPr>
            <a:endPar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793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3049" y="298127"/>
            <a:ext cx="11885538" cy="461665"/>
          </a:xfrm>
          <a:prstGeom prst="rect">
            <a:avLst/>
          </a:prstGeom>
          <a:blipFill>
            <a:blip r:embed="rId2"/>
            <a:stretch>
              <a:fillRect/>
            </a:stretch>
          </a:blipFill>
          <a:ln w="38100">
            <a:solidFill>
              <a:schemeClr val="bg1"/>
            </a:solidFill>
            <a:prstDash val="solid"/>
          </a:ln>
        </p:spPr>
        <p:txBody>
          <a:bodyPr wrap="square" rtlCol="0">
            <a:spAutoFit/>
          </a:bodyPr>
          <a:lstStyle/>
          <a:p>
            <a:pPr algn="ctr"/>
            <a:r>
              <a:rPr lang="en-GB" sz="2400" b="1" dirty="0" smtClean="0">
                <a:ln>
                  <a:solidFill>
                    <a:schemeClr val="tx1"/>
                  </a:solidFill>
                </a:ln>
                <a:latin typeface="Verdana" panose="020B0604030504040204" pitchFamily="34" charset="0"/>
                <a:ea typeface="Verdana" panose="020B0604030504040204" pitchFamily="34" charset="0"/>
                <a:cs typeface="Verdana" panose="020B0604030504040204" pitchFamily="34" charset="0"/>
              </a:rPr>
              <a:t>Why should you be aware of Cyber Crime? Why would you need us?</a:t>
            </a:r>
            <a:endParaRPr lang="en-GB" sz="2400" b="1" dirty="0">
              <a:ln>
                <a:solidFill>
                  <a:schemeClr val="tx1"/>
                </a:solidFill>
              </a:ln>
              <a:latin typeface="Verdana" panose="020B0604030504040204" pitchFamily="34" charset="0"/>
              <a:ea typeface="Verdana" panose="020B0604030504040204" pitchFamily="34" charset="0"/>
              <a:cs typeface="Verdana" panose="020B0604030504040204" pitchFamily="34" charset="0"/>
            </a:endParaRPr>
          </a:p>
        </p:txBody>
      </p:sp>
      <p:sp>
        <p:nvSpPr>
          <p:cNvPr id="8" name="TextBox 7"/>
          <p:cNvSpPr txBox="1"/>
          <p:nvPr/>
        </p:nvSpPr>
        <p:spPr>
          <a:xfrm>
            <a:off x="193049" y="1162341"/>
            <a:ext cx="11555927" cy="5262979"/>
          </a:xfrm>
          <a:prstGeom prst="rect">
            <a:avLst/>
          </a:prstGeom>
          <a:solidFill>
            <a:srgbClr val="000000">
              <a:alpha val="78824"/>
            </a:srgbClr>
          </a:solidFill>
        </p:spPr>
        <p:txBody>
          <a:bodyPr wrap="square" rtlCol="0">
            <a:spAutoFit/>
          </a:bodyPr>
          <a:lstStyle/>
          <a:p>
            <a:pPr marL="285750" indent="-28575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KEEPING CHILDREN SAFE IN EDUCATION STATUTORY GUIDANCE:</a:t>
            </a:r>
          </a:p>
          <a:p>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This now includes a dedicated paragraph to explaining cyber crime and how your students can be vulnerable to this type of crime</a:t>
            </a:r>
          </a:p>
          <a:p>
            <a:endParaRPr lang="en-GB" sz="1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An alternative approach to exclusion </a:t>
            </a:r>
          </a:p>
          <a:p>
            <a:pPr marL="285750" indent="-285750">
              <a:buFontTx/>
              <a:buChar char="-"/>
            </a:pPr>
            <a:endParaRPr lang="en-GB" sz="1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endPar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Numerous studies have shown the average age for those convicted of cyber crimes is much younger than other typical serious crimes (some state 17, some state early 20’s)</a:t>
            </a:r>
          </a:p>
          <a:p>
            <a:pPr marL="285750" indent="-285750">
              <a:buFontTx/>
              <a:buChar char="-"/>
            </a:pPr>
            <a:endParaRPr lang="en-GB" sz="1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endPar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It is a tier 1 threat… the only other crime type which is deemed as serious as this is terrorism</a:t>
            </a:r>
          </a:p>
          <a:p>
            <a:pPr marL="285750" indent="-285750">
              <a:buFontTx/>
              <a:buChar char="-"/>
            </a:pPr>
            <a:endParaRPr lang="en-GB" sz="1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endPar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If you feel like you and your staff/colleagues do not know enough about this area to safeguard effectively, we can provide a longer training session online or in person. (We can discuss red flags, how students can become vulnerable to exploitation in this area, links to neurodiversity, key phrases to look out for </a:t>
            </a:r>
            <a:r>
              <a:rPr lang="en-GB" sz="1600" b="1"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etc</a:t>
            </a: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p>
          <a:p>
            <a:pPr marL="285750" indent="-285750">
              <a:buFontTx/>
              <a:buChar char="-"/>
            </a:pPr>
            <a:endParaRPr lang="en-GB" sz="1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hlinkClick r:id="rId3"/>
              </a:rPr>
              <a:t>www.cyberchoice.uk</a:t>
            </a:r>
            <a:r>
              <a:rPr lang="en-GB"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 SWCyberPrevent@avonandsomerset.police.uk</a:t>
            </a:r>
          </a:p>
        </p:txBody>
      </p:sp>
    </p:spTree>
    <p:extLst>
      <p:ext uri="{BB962C8B-B14F-4D97-AF65-F5344CB8AC3E}">
        <p14:creationId xmlns:p14="http://schemas.microsoft.com/office/powerpoint/2010/main" val="394431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411</Words>
  <Application>Microsoft Office PowerPoint</Application>
  <PresentationFormat>Widescreen</PresentationFormat>
  <Paragraphs>50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Droid Sans Fallback</vt:lpstr>
      <vt:lpstr>Times New Roman</vt:lpstr>
      <vt:lpstr>Verdana</vt:lpstr>
      <vt:lpstr>Office Theme</vt:lpstr>
      <vt:lpstr>PowerPoint Presentation</vt:lpstr>
      <vt:lpstr>PowerPoint Presentation</vt:lpstr>
      <vt:lpstr>PowerPoint Presentation</vt:lpstr>
    </vt:vector>
  </TitlesOfParts>
  <Company>Avon and Somerset Constabulary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Jaynie Thompson</dc:creator>
  <cp:lastModifiedBy>Jaynie Thompson</cp:lastModifiedBy>
  <cp:revision>3</cp:revision>
  <dcterms:created xsi:type="dcterms:W3CDTF">2022-05-03T11:36:14Z</dcterms:created>
  <dcterms:modified xsi:type="dcterms:W3CDTF">2022-05-03T11:51:42Z</dcterms:modified>
</cp:coreProperties>
</file>