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819" r:id="rId5"/>
    <p:sldId id="789" r:id="rId6"/>
    <p:sldId id="801" r:id="rId7"/>
    <p:sldId id="800" r:id="rId8"/>
    <p:sldId id="790" r:id="rId9"/>
    <p:sldId id="818" r:id="rId10"/>
    <p:sldId id="791" r:id="rId11"/>
    <p:sldId id="793" r:id="rId12"/>
    <p:sldId id="803" r:id="rId13"/>
    <p:sldId id="811" r:id="rId14"/>
    <p:sldId id="81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3AF42C-05D2-481D-9244-663000721A2C}" v="79" dt="2023-10-27T10:37:25.8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ry Chan" userId="30e22913-699c-4710-ae1b-c17fdfa21957" providerId="ADAL" clId="{1C3AF42C-05D2-481D-9244-663000721A2C}"/>
    <pc:docChg chg="addSld modSld">
      <pc:chgData name="Henry Chan" userId="30e22913-699c-4710-ae1b-c17fdfa21957" providerId="ADAL" clId="{1C3AF42C-05D2-481D-9244-663000721A2C}" dt="2023-10-27T10:37:25.892" v="75" actId="1076"/>
      <pc:docMkLst>
        <pc:docMk/>
      </pc:docMkLst>
      <pc:sldChg chg="modSp add mod">
        <pc:chgData name="Henry Chan" userId="30e22913-699c-4710-ae1b-c17fdfa21957" providerId="ADAL" clId="{1C3AF42C-05D2-481D-9244-663000721A2C}" dt="2023-10-27T10:37:25.892" v="75" actId="1076"/>
        <pc:sldMkLst>
          <pc:docMk/>
          <pc:sldMk cId="693806454" sldId="819"/>
        </pc:sldMkLst>
        <pc:spChg chg="mod">
          <ac:chgData name="Henry Chan" userId="30e22913-699c-4710-ae1b-c17fdfa21957" providerId="ADAL" clId="{1C3AF42C-05D2-481D-9244-663000721A2C}" dt="2023-10-27T10:37:25.892" v="75" actId="1076"/>
          <ac:spMkLst>
            <pc:docMk/>
            <pc:sldMk cId="693806454" sldId="819"/>
            <ac:spMk id="6" creationId="{00000000-0000-0000-0000-000000000000}"/>
          </ac:spMkLst>
        </pc:spChg>
        <pc:spChg chg="mod">
          <ac:chgData name="Henry Chan" userId="30e22913-699c-4710-ae1b-c17fdfa21957" providerId="ADAL" clId="{1C3AF42C-05D2-481D-9244-663000721A2C}" dt="2023-10-27T10:37:25.892" v="75" actId="1076"/>
          <ac:spMkLst>
            <pc:docMk/>
            <pc:sldMk cId="693806454" sldId="819"/>
            <ac:spMk id="7" creationId="{00000000-0000-0000-0000-000000000000}"/>
          </ac:spMkLst>
        </pc:spChg>
        <pc:grpChg chg="mod">
          <ac:chgData name="Henry Chan" userId="30e22913-699c-4710-ae1b-c17fdfa21957" providerId="ADAL" clId="{1C3AF42C-05D2-481D-9244-663000721A2C}" dt="2023-10-27T10:37:25.892" v="75" actId="1076"/>
          <ac:grpSpMkLst>
            <pc:docMk/>
            <pc:sldMk cId="693806454" sldId="819"/>
            <ac:grpSpMk id="5" creationId="{00000000-0000-0000-0000-000000000000}"/>
          </ac:grpSpMkLst>
        </pc:grpChg>
      </pc:sldChg>
    </pc:docChg>
  </pc:docChgLst>
  <pc:docChgLst>
    <pc:chgData name="Elisabeth Clark" userId="aaec985b-7769-4340-9ba8-c4ea3eb3a57c" providerId="ADAL" clId="{CB802A71-A891-4B57-B17A-19AB3D91B6D0}"/>
    <pc:docChg chg="modSld">
      <pc:chgData name="Elisabeth Clark" userId="aaec985b-7769-4340-9ba8-c4ea3eb3a57c" providerId="ADAL" clId="{CB802A71-A891-4B57-B17A-19AB3D91B6D0}" dt="2023-10-26T14:54:07.202" v="43" actId="20577"/>
      <pc:docMkLst>
        <pc:docMk/>
      </pc:docMkLst>
      <pc:sldChg chg="modNotesTx">
        <pc:chgData name="Elisabeth Clark" userId="aaec985b-7769-4340-9ba8-c4ea3eb3a57c" providerId="ADAL" clId="{CB802A71-A891-4B57-B17A-19AB3D91B6D0}" dt="2023-10-26T14:52:30.737" v="14" actId="6549"/>
        <pc:sldMkLst>
          <pc:docMk/>
          <pc:sldMk cId="1588076098" sldId="793"/>
        </pc:sldMkLst>
      </pc:sldChg>
      <pc:sldChg chg="modNotesTx">
        <pc:chgData name="Elisabeth Clark" userId="aaec985b-7769-4340-9ba8-c4ea3eb3a57c" providerId="ADAL" clId="{CB802A71-A891-4B57-B17A-19AB3D91B6D0}" dt="2023-10-26T14:51:54.962" v="1" actId="20577"/>
        <pc:sldMkLst>
          <pc:docMk/>
          <pc:sldMk cId="948617108" sldId="800"/>
        </pc:sldMkLst>
      </pc:sldChg>
      <pc:sldChg chg="modNotesTx">
        <pc:chgData name="Elisabeth Clark" userId="aaec985b-7769-4340-9ba8-c4ea3eb3a57c" providerId="ADAL" clId="{CB802A71-A891-4B57-B17A-19AB3D91B6D0}" dt="2023-10-26T14:51:41.892" v="0" actId="20577"/>
        <pc:sldMkLst>
          <pc:docMk/>
          <pc:sldMk cId="4091138490" sldId="801"/>
        </pc:sldMkLst>
      </pc:sldChg>
      <pc:sldChg chg="modSp mod modNotesTx">
        <pc:chgData name="Elisabeth Clark" userId="aaec985b-7769-4340-9ba8-c4ea3eb3a57c" providerId="ADAL" clId="{CB802A71-A891-4B57-B17A-19AB3D91B6D0}" dt="2023-10-26T14:54:07.202" v="43" actId="20577"/>
        <pc:sldMkLst>
          <pc:docMk/>
          <pc:sldMk cId="363015589" sldId="812"/>
        </pc:sldMkLst>
        <pc:spChg chg="mod">
          <ac:chgData name="Elisabeth Clark" userId="aaec985b-7769-4340-9ba8-c4ea3eb3a57c" providerId="ADAL" clId="{CB802A71-A891-4B57-B17A-19AB3D91B6D0}" dt="2023-10-26T14:54:07.202" v="43" actId="20577"/>
          <ac:spMkLst>
            <pc:docMk/>
            <pc:sldMk cId="363015589" sldId="812"/>
            <ac:spMk id="13" creationId="{258CC327-E55D-4CEB-802D-5170BE28F5BC}"/>
          </ac:spMkLst>
        </pc:spChg>
      </pc:sldChg>
      <pc:sldChg chg="modNotesTx">
        <pc:chgData name="Elisabeth Clark" userId="aaec985b-7769-4340-9ba8-c4ea3eb3a57c" providerId="ADAL" clId="{CB802A71-A891-4B57-B17A-19AB3D91B6D0}" dt="2023-10-26T14:52:09.797" v="8" actId="20577"/>
        <pc:sldMkLst>
          <pc:docMk/>
          <pc:sldMk cId="140901583" sldId="81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A3DD05-9ABB-426C-937C-C32A8F1A3E88}" type="datetimeFigureOut">
              <a:rPr lang="en-GB" smtClean="0"/>
              <a:t>27/10/2023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6883D1-7EC9-4BBD-BCEF-298B8232392A}" type="slidenum">
              <a:rPr lang="en-GB" smtClean="0"/>
              <a:t>‹#›</a:t>
            </a:fld>
            <a:endParaRPr lang="en-GB"/>
          </a:p>
        </p:txBody>
      </p:sp>
    </p:spTree>
    <p:extLst>
      <p:ext uri="{BB962C8B-B14F-4D97-AF65-F5344CB8AC3E}">
        <p14:creationId xmlns:p14="http://schemas.microsoft.com/office/powerpoint/2010/main" val="3770433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Welcome and introduce yourself.</a:t>
            </a:r>
            <a:endParaRPr lang="en-GB"/>
          </a:p>
        </p:txBody>
      </p:sp>
      <p:sp>
        <p:nvSpPr>
          <p:cNvPr id="4" name="Slide Number Placeholder 3"/>
          <p:cNvSpPr>
            <a:spLocks noGrp="1"/>
          </p:cNvSpPr>
          <p:nvPr>
            <p:ph type="sldNum" sz="quarter" idx="10"/>
          </p:nvPr>
        </p:nvSpPr>
        <p:spPr/>
        <p:txBody>
          <a:bodyPr/>
          <a:lstStyle/>
          <a:p>
            <a:fld id="{ECD95C0B-3754-4AB8-A524-D81C4B00216F}" type="slidenum">
              <a:rPr lang="en-GB" smtClean="0"/>
              <a:t>1</a:t>
            </a:fld>
            <a:endParaRPr lang="en-GB"/>
          </a:p>
        </p:txBody>
      </p:sp>
    </p:spTree>
    <p:extLst>
      <p:ext uri="{BB962C8B-B14F-4D97-AF65-F5344CB8AC3E}">
        <p14:creationId xmlns:p14="http://schemas.microsoft.com/office/powerpoint/2010/main" val="1016911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KCSIE specifically mentions the expectations of the role of a governor. So how can you make sure you are fulfilling this role? Undertaking this training is part of your requirement in KCSIE 2023 to fulfil as governor. You need to have a strategic overview of safeguarding and undertake training which is specific to your role as a governor. </a:t>
            </a:r>
          </a:p>
          <a:p>
            <a:endParaRPr lang="en-GB"/>
          </a:p>
          <a:p>
            <a:r>
              <a:rPr lang="en-GB" b="1"/>
              <a:t>Ensure you have read the Bristol Belonging Strategy. </a:t>
            </a:r>
          </a:p>
          <a:p>
            <a:endParaRPr lang="en-GB"/>
          </a:p>
          <a:p>
            <a:pPr marL="171450" indent="-171450">
              <a:buFont typeface="Arial" panose="020B0604020202020204" pitchFamily="34" charset="0"/>
              <a:buChar char="•"/>
            </a:pPr>
            <a:r>
              <a:rPr lang="en-GB"/>
              <a:t>The Belonging in Education Strategy is one of four pillars of belonging (Beginning, Families, Education and Community) that will inform the way Bristol works with, and for, children and young people in the city. </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The strategy aims to create an inclusive, safe and inspiring environment for children and young people to grow up in and to experience a sense of belonging. </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Bristol’s One City Belonging Strategy for Children and Young People sets out how the city will begin that journey of recovery and what it aims to achieve.</a:t>
            </a:r>
          </a:p>
          <a:p>
            <a:pPr marL="171450" indent="-171450">
              <a:buFont typeface="Arial" panose="020B0604020202020204" pitchFamily="34" charset="0"/>
              <a:buChar char="•"/>
            </a:pPr>
            <a:endParaRPr lang="en-GB"/>
          </a:p>
          <a:p>
            <a:pPr marL="0" indent="0">
              <a:buFont typeface="Arial" panose="020B0604020202020204" pitchFamily="34" charset="0"/>
              <a:buNone/>
            </a:pPr>
            <a:r>
              <a:rPr lang="en-GB"/>
              <a:t>Looking at the whole school approach to safeguarding it’s really important to remember that the child is at the centre of everything and all processes and policies should operate in </a:t>
            </a:r>
            <a:r>
              <a:rPr lang="en-GB" b="1"/>
              <a:t>the best interests of the child. </a:t>
            </a:r>
            <a:r>
              <a:rPr lang="en-GB"/>
              <a:t>The safeguarding practice review around Child Q identified that government guidance in use at the time around searching screening and confiscation was not written with this in mind and has since been revised to ensure safeguarding is a priority. </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AB3DBC-FA6F-4C64-95B8-F70D1556F3E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6685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Things to be mindful of around safeguarding and as a safeguarding governor these are things you should be aware of and challenging to ensure the correct practice is in place in your setting. </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AB3DBC-FA6F-4C64-95B8-F70D1556F3E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503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How would you consider undertaking these actions?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AB3DBC-FA6F-4C64-95B8-F70D1556F3E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0638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AB3DBC-FA6F-4C64-95B8-F70D1556F3E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6663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Knowledge of filtering and monitoring systems for all staff has been included in KCSIE 2023 which came into force in Sept 2023.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AB3DBC-FA6F-4C64-95B8-F70D1556F3E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9105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Undertaking due diligence is important and should be recorded by the setting to evidence it has occurred.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AB3DBC-FA6F-4C64-95B8-F70D1556F3E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142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Whilst all children should be protected, it is important that governing bodies and proprietors recognise (and reflect in their policies and procedures) that some groups of children, are potentially at greater risk of harm than others (both online and offline).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AB3DBC-FA6F-4C64-95B8-F70D1556F3E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416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Governing bodies and proprietors should have policies and processes to deal with any concerns or allegations which do not meet the harm threshold, referred to in this guidance as ‘low-level’ concerns.</a:t>
            </a:r>
          </a:p>
          <a:p>
            <a:endParaRPr lang="en-GB"/>
          </a:p>
          <a:p>
            <a:r>
              <a:rPr lang="en-GB"/>
              <a:t>As good practice governing bodies and proprietors should set out their low-level concerns policy within their staff code of conduct and safeguarding and child protection policies.</a:t>
            </a:r>
          </a:p>
          <a:p>
            <a:endParaRPr lang="en-GB"/>
          </a:p>
          <a:p>
            <a:r>
              <a:rPr lang="en-GB"/>
              <a:t>The governing body or proprietor should ensure their staff code of conduct, behaviour policies and safeguarding policies and procedures are implemented effectively and ensure that appropriate action is taken in a timely manner to safeguard children and facilitate a whole school or college approach to dealing with any concerns.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AB3DBC-FA6F-4C64-95B8-F70D1556F3E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71830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a:solidFill>
                  <a:srgbClr val="DD0000"/>
                </a:solidFill>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Picture 6" descr="red flare.png"/>
          <p:cNvPicPr>
            <a:picLocks noChangeAspect="1"/>
          </p:cNvPicPr>
          <p:nvPr userDrawn="1"/>
        </p:nvPicPr>
        <p:blipFill rotWithShape="1">
          <a:blip r:embed="rId2">
            <a:extLst>
              <a:ext uri="{28A0092B-C50C-407E-A947-70E740481C1C}">
                <a14:useLocalDpi xmlns:a14="http://schemas.microsoft.com/office/drawing/2010/main" val="0"/>
              </a:ext>
            </a:extLst>
          </a:blip>
          <a:srcRect r="47813" b="51333"/>
          <a:stretch/>
        </p:blipFill>
        <p:spPr>
          <a:xfrm>
            <a:off x="8084244" y="3957421"/>
            <a:ext cx="4165600" cy="2913425"/>
          </a:xfrm>
          <a:prstGeom prst="rect">
            <a:avLst/>
          </a:prstGeom>
        </p:spPr>
      </p:pic>
      <p:pic>
        <p:nvPicPr>
          <p:cNvPr id="8" name="Picture 7" descr="red flare.png"/>
          <p:cNvPicPr>
            <a:picLocks noChangeAspect="1"/>
          </p:cNvPicPr>
          <p:nvPr userDrawn="1"/>
        </p:nvPicPr>
        <p:blipFill rotWithShape="1">
          <a:blip r:embed="rId2">
            <a:extLst>
              <a:ext uri="{28A0092B-C50C-407E-A947-70E740481C1C}">
                <a14:useLocalDpi xmlns:a14="http://schemas.microsoft.com/office/drawing/2010/main" val="0"/>
              </a:ext>
            </a:extLst>
          </a:blip>
          <a:srcRect l="50798" t="50136" r="834" b="-698"/>
          <a:stretch/>
        </p:blipFill>
        <p:spPr>
          <a:xfrm>
            <a:off x="1" y="1"/>
            <a:ext cx="3285465" cy="2575830"/>
          </a:xfrm>
          <a:prstGeom prst="rect">
            <a:avLst/>
          </a:prstGeom>
        </p:spPr>
      </p:pic>
    </p:spTree>
    <p:extLst>
      <p:ext uri="{BB962C8B-B14F-4D97-AF65-F5344CB8AC3E}">
        <p14:creationId xmlns:p14="http://schemas.microsoft.com/office/powerpoint/2010/main" val="649310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CFB1504B-E735-45A7-83B7-D3DDBD16845F}" type="datetimeFigureOut">
              <a:rPr lang="en-GB" smtClean="0"/>
              <a:t>27/10/2023</a:t>
            </a:fld>
            <a:endParaRPr lang="en-GB"/>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B6263D1-A3A7-489F-9345-B2CE5D294781}" type="slidenum">
              <a:rPr lang="en-GB" smtClean="0"/>
              <a:t>‹#›</a:t>
            </a:fld>
            <a:endParaRPr lang="en-GB"/>
          </a:p>
        </p:txBody>
      </p:sp>
    </p:spTree>
    <p:extLst>
      <p:ext uri="{BB962C8B-B14F-4D97-AF65-F5344CB8AC3E}">
        <p14:creationId xmlns:p14="http://schemas.microsoft.com/office/powerpoint/2010/main" val="3662038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Slide">
  <p:cSld name="4_Title Slide">
    <p:spTree>
      <p:nvGrpSpPr>
        <p:cNvPr id="1" name="Shape 28"/>
        <p:cNvGrpSpPr/>
        <p:nvPr/>
      </p:nvGrpSpPr>
      <p:grpSpPr>
        <a:xfrm>
          <a:off x="0" y="0"/>
          <a:ext cx="0" cy="0"/>
          <a:chOff x="0" y="0"/>
          <a:chExt cx="0" cy="0"/>
        </a:xfrm>
      </p:grpSpPr>
      <p:pic>
        <p:nvPicPr>
          <p:cNvPr id="29" name="Google Shape;29;p6" descr="red flare.png"/>
          <p:cNvPicPr preferRelativeResize="0"/>
          <p:nvPr/>
        </p:nvPicPr>
        <p:blipFill rotWithShape="1">
          <a:blip r:embed="rId2">
            <a:alphaModFix/>
          </a:blip>
          <a:srcRect/>
          <a:stretch/>
        </p:blipFill>
        <p:spPr>
          <a:xfrm>
            <a:off x="977707" y="-439196"/>
            <a:ext cx="9934067" cy="7450550"/>
          </a:xfrm>
          <a:prstGeom prst="rect">
            <a:avLst/>
          </a:prstGeom>
          <a:noFill/>
          <a:ln>
            <a:noFill/>
          </a:ln>
        </p:spPr>
      </p:pic>
      <p:sp>
        <p:nvSpPr>
          <p:cNvPr id="30" name="Google Shape;30;p6"/>
          <p:cNvSpPr txBox="1">
            <a:spLocks noGrp="1"/>
          </p:cNvSpPr>
          <p:nvPr>
            <p:ph type="ctrTitle"/>
          </p:nvPr>
        </p:nvSpPr>
        <p:spPr>
          <a:xfrm>
            <a:off x="3893211" y="2545876"/>
            <a:ext cx="4605383" cy="2736351"/>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159575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a:prstGeom prst="rect">
            <a:avLst/>
          </a:prstGeo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a:prstGeom prst="rect">
            <a:avLst/>
          </a:prstGeo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a:prstGeom prst="rect">
            <a:avLst/>
          </a:prstGeo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a:prstGeom prst="rect">
            <a:avLst/>
          </a:prstGeo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a:prstGeom prst="rect">
            <a:avLst/>
          </a:prstGeo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A9A75423-5BF6-446B-A9AB-8FECFDB27BA3}" type="datetime1">
              <a:rPr lang="en-GB" smtClean="0"/>
              <a:t>27/10/2023</a:t>
            </a:fld>
            <a:endParaRPr lang="en-GB"/>
          </a:p>
        </p:txBody>
      </p:sp>
      <p:sp>
        <p:nvSpPr>
          <p:cNvPr id="8" name="Footer Placeholder 7"/>
          <p:cNvSpPr>
            <a:spLocks noGrp="1"/>
          </p:cNvSpPr>
          <p:nvPr>
            <p:ph type="ftr" sz="quarter" idx="11"/>
          </p:nvPr>
        </p:nvSpPr>
        <p:spPr>
          <a:xfrm>
            <a:off x="3556000" y="6356351"/>
            <a:ext cx="44704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10566400" y="6356351"/>
            <a:ext cx="1016000" cy="365125"/>
          </a:xfrm>
          <a:prstGeom prst="rect">
            <a:avLst/>
          </a:prstGeom>
        </p:spPr>
        <p:txBody>
          <a:bodyPr/>
          <a:lstStyle/>
          <a:p>
            <a:fld id="{01051AAA-C53D-47F6-82DF-67F426A360BA}" type="slidenum">
              <a:rPr lang="en-GB" smtClean="0"/>
              <a:t>‹#›</a:t>
            </a:fld>
            <a:endParaRPr lang="en-GB"/>
          </a:p>
        </p:txBody>
      </p:sp>
    </p:spTree>
    <p:extLst>
      <p:ext uri="{BB962C8B-B14F-4D97-AF65-F5344CB8AC3E}">
        <p14:creationId xmlns:p14="http://schemas.microsoft.com/office/powerpoint/2010/main" val="1349151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descr="red flar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707" y="-439196"/>
            <a:ext cx="9934067" cy="7450550"/>
          </a:xfrm>
          <a:prstGeom prst="rect">
            <a:avLst/>
          </a:prstGeom>
        </p:spPr>
      </p:pic>
      <p:sp>
        <p:nvSpPr>
          <p:cNvPr id="2" name="Title 1"/>
          <p:cNvSpPr>
            <a:spLocks noGrp="1"/>
          </p:cNvSpPr>
          <p:nvPr>
            <p:ph type="ctrTitle"/>
          </p:nvPr>
        </p:nvSpPr>
        <p:spPr>
          <a:xfrm>
            <a:off x="3893211" y="2545876"/>
            <a:ext cx="4605383" cy="2736351"/>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436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93211" y="2545876"/>
            <a:ext cx="4605383" cy="2736351"/>
          </a:xfrm>
          <a:prstGeom prst="rect">
            <a:avLst/>
          </a:prstGeom>
        </p:spPr>
        <p:txBody>
          <a:bodyPr/>
          <a:lstStyle/>
          <a:p>
            <a:r>
              <a:rPr lang="en-US"/>
              <a:t>Click to edit Master title style</a:t>
            </a:r>
          </a:p>
        </p:txBody>
      </p:sp>
      <p:sp>
        <p:nvSpPr>
          <p:cNvPr id="4" name="Rectangle 3"/>
          <p:cNvSpPr/>
          <p:nvPr userDrawn="1"/>
        </p:nvSpPr>
        <p:spPr>
          <a:xfrm>
            <a:off x="0" y="0"/>
            <a:ext cx="12192000" cy="6858000"/>
          </a:xfrm>
          <a:prstGeom prst="rect">
            <a:avLst/>
          </a:prstGeom>
          <a:solidFill>
            <a:srgbClr val="DD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pic>
        <p:nvPicPr>
          <p:cNvPr id="3" name="Picture 2" descr="white flar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2347" y="0"/>
            <a:ext cx="9144000" cy="6858000"/>
          </a:xfrm>
          <a:prstGeom prst="rect">
            <a:avLst/>
          </a:prstGeom>
        </p:spPr>
      </p:pic>
      <p:sp>
        <p:nvSpPr>
          <p:cNvPr id="6" name="Title 1"/>
          <p:cNvSpPr txBox="1">
            <a:spLocks/>
          </p:cNvSpPr>
          <p:nvPr userDrawn="1"/>
        </p:nvSpPr>
        <p:spPr>
          <a:xfrm>
            <a:off x="3969798" y="2698275"/>
            <a:ext cx="4605383" cy="273635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4400">
                <a:solidFill>
                  <a:prstClr val="white"/>
                </a:solidFill>
              </a:rPr>
              <a:t>Click to edit Master title style</a:t>
            </a:r>
            <a:endParaRPr lang="en-US" sz="4400">
              <a:solidFill>
                <a:prstClr val="white"/>
              </a:solidFill>
            </a:endParaRPr>
          </a:p>
        </p:txBody>
      </p:sp>
    </p:spTree>
    <p:extLst>
      <p:ext uri="{BB962C8B-B14F-4D97-AF65-F5344CB8AC3E}">
        <p14:creationId xmlns:p14="http://schemas.microsoft.com/office/powerpoint/2010/main" val="3586227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5" name="Picture 4" descr="love learning badg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4867" y="0"/>
            <a:ext cx="9144000" cy="6858000"/>
          </a:xfrm>
          <a:prstGeom prst="rect">
            <a:avLst/>
          </a:prstGeom>
        </p:spPr>
      </p:pic>
    </p:spTree>
    <p:extLst>
      <p:ext uri="{BB962C8B-B14F-4D97-AF65-F5344CB8AC3E}">
        <p14:creationId xmlns:p14="http://schemas.microsoft.com/office/powerpoint/2010/main" val="1953505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solidFill>
                  <a:srgbClr val="DD0000"/>
                </a:solidFill>
              </a:defRPr>
            </a:lvl1p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lc-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56003" y="6030054"/>
            <a:ext cx="2214432" cy="680938"/>
          </a:xfrm>
          <a:prstGeom prst="rect">
            <a:avLst/>
          </a:prstGeom>
        </p:spPr>
      </p:pic>
    </p:spTree>
    <p:extLst>
      <p:ext uri="{BB962C8B-B14F-4D97-AF65-F5344CB8AC3E}">
        <p14:creationId xmlns:p14="http://schemas.microsoft.com/office/powerpoint/2010/main" val="3598195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solidFill>
                  <a:srgbClr val="DD0000"/>
                </a:solidFill>
              </a:defRPr>
            </a:lvl1p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red flare.png"/>
          <p:cNvPicPr>
            <a:picLocks noChangeAspect="1"/>
          </p:cNvPicPr>
          <p:nvPr userDrawn="1"/>
        </p:nvPicPr>
        <p:blipFill rotWithShape="1">
          <a:blip r:embed="rId2">
            <a:extLst>
              <a:ext uri="{28A0092B-C50C-407E-A947-70E740481C1C}">
                <a14:useLocalDpi xmlns:a14="http://schemas.microsoft.com/office/drawing/2010/main" val="0"/>
              </a:ext>
            </a:extLst>
          </a:blip>
          <a:srcRect r="47813" b="51333"/>
          <a:stretch/>
        </p:blipFill>
        <p:spPr>
          <a:xfrm>
            <a:off x="8084244" y="3957421"/>
            <a:ext cx="4165600" cy="2913425"/>
          </a:xfrm>
          <a:prstGeom prst="rect">
            <a:avLst/>
          </a:prstGeom>
        </p:spPr>
      </p:pic>
    </p:spTree>
    <p:extLst>
      <p:ext uri="{BB962C8B-B14F-4D97-AF65-F5344CB8AC3E}">
        <p14:creationId xmlns:p14="http://schemas.microsoft.com/office/powerpoint/2010/main" val="3081475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DD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 name="Title 1"/>
          <p:cNvSpPr>
            <a:spLocks noGrp="1"/>
          </p:cNvSpPr>
          <p:nvPr>
            <p:ph type="title"/>
          </p:nvPr>
        </p:nvSpPr>
        <p:spPr>
          <a:xfrm>
            <a:off x="609600" y="274638"/>
            <a:ext cx="10972800" cy="1143000"/>
          </a:xfrm>
          <a:prstGeom prst="rect">
            <a:avLst/>
          </a:prstGeo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lvl1pPr>
              <a:defRPr>
                <a:solidFill>
                  <a:schemeClr val="bg1">
                    <a:lumMod val="85000"/>
                  </a:schemeClr>
                </a:solidFill>
              </a:defRPr>
            </a:lvl1pPr>
            <a:lvl2pPr>
              <a:defRPr>
                <a:solidFill>
                  <a:schemeClr val="bg1">
                    <a:lumMod val="85000"/>
                  </a:schemeClr>
                </a:solidFill>
              </a:defRPr>
            </a:lvl2pPr>
            <a:lvl3pPr>
              <a:defRPr>
                <a:solidFill>
                  <a:schemeClr val="bg1">
                    <a:lumMod val="85000"/>
                  </a:schemeClr>
                </a:solidFill>
              </a:defRPr>
            </a:lvl3pPr>
            <a:lvl4pPr>
              <a:defRPr>
                <a:solidFill>
                  <a:schemeClr val="bg1">
                    <a:lumMod val="85000"/>
                  </a:schemeClr>
                </a:solidFill>
              </a:defRPr>
            </a:lvl4pPr>
            <a:lvl5pPr>
              <a:defRPr>
                <a:solidFill>
                  <a:schemeClr val="bg1">
                    <a:lumMod val="8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white flare.png"/>
          <p:cNvPicPr>
            <a:picLocks noChangeAspect="1"/>
          </p:cNvPicPr>
          <p:nvPr userDrawn="1"/>
        </p:nvPicPr>
        <p:blipFill rotWithShape="1">
          <a:blip r:embed="rId2">
            <a:extLst>
              <a:ext uri="{28A0092B-C50C-407E-A947-70E740481C1C}">
                <a14:useLocalDpi xmlns:a14="http://schemas.microsoft.com/office/drawing/2010/main" val="0"/>
              </a:ext>
            </a:extLst>
          </a:blip>
          <a:srcRect r="44730" b="48325"/>
          <a:stretch/>
        </p:blipFill>
        <p:spPr>
          <a:xfrm>
            <a:off x="8337288" y="4127316"/>
            <a:ext cx="3912557" cy="2743530"/>
          </a:xfrm>
          <a:prstGeom prst="rect">
            <a:avLst/>
          </a:prstGeom>
        </p:spPr>
      </p:pic>
    </p:spTree>
    <p:extLst>
      <p:ext uri="{BB962C8B-B14F-4D97-AF65-F5344CB8AC3E}">
        <p14:creationId xmlns:p14="http://schemas.microsoft.com/office/powerpoint/2010/main" val="1572607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5F73BECE-B2D0-42DE-A664-F90D292D7416}" type="datetimeFigureOut">
              <a:rPr lang="en-GB" smtClean="0"/>
              <a:t>27/10/2023</a:t>
            </a:fld>
            <a:endParaRPr lang="en-GB"/>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959E27F5-1806-4057-A766-33322A9C1638}" type="slidenum">
              <a:rPr lang="en-GB" smtClean="0"/>
              <a:t>‹#›</a:t>
            </a:fld>
            <a:endParaRPr lang="en-GB"/>
          </a:p>
        </p:txBody>
      </p:sp>
    </p:spTree>
    <p:extLst>
      <p:ext uri="{BB962C8B-B14F-4D97-AF65-F5344CB8AC3E}">
        <p14:creationId xmlns:p14="http://schemas.microsoft.com/office/powerpoint/2010/main" val="1237322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p:cSld name="3_Title and Content">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rgbClr val="DD0000"/>
              </a:buClr>
              <a:buSzPts val="4400"/>
              <a:buFont typeface="Calibri"/>
              <a:buNone/>
              <a:defRPr sz="4400" b="0" i="0" u="none" strike="noStrike" cap="none">
                <a:solidFill>
                  <a:srgbClr val="DD000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4"/>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2" name="Google Shape;22;p4" descr="lc-logo.png"/>
          <p:cNvPicPr preferRelativeResize="0"/>
          <p:nvPr/>
        </p:nvPicPr>
        <p:blipFill rotWithShape="1">
          <a:blip r:embed="rId2">
            <a:alphaModFix/>
          </a:blip>
          <a:srcRect/>
          <a:stretch/>
        </p:blipFill>
        <p:spPr>
          <a:xfrm>
            <a:off x="9756003" y="6030054"/>
            <a:ext cx="2214432" cy="680938"/>
          </a:xfrm>
          <a:prstGeom prst="rect">
            <a:avLst/>
          </a:prstGeom>
          <a:noFill/>
          <a:ln>
            <a:noFill/>
          </a:ln>
        </p:spPr>
      </p:pic>
    </p:spTree>
    <p:extLst>
      <p:ext uri="{BB962C8B-B14F-4D97-AF65-F5344CB8AC3E}">
        <p14:creationId xmlns:p14="http://schemas.microsoft.com/office/powerpoint/2010/main" val="1730163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43749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hyperlink" Target="https://www.bristolsafeguardingineducation.org/news/bristol-belonging-strategy-launch-bristolonecit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hyperlink" Target="https://www.bristolsafeguardingineducation.org/networks/safeguarding-governors-networks/"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hyperlink" Target="https://www.proceduresonline.com/swcpp/" TargetMode="Externa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hyperlink" Target="https://www.gov.uk/government/publications/keeping-children-safe-in-out-of-school-settings-code-of-practice" TargetMode="External"/><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7000" b="11000"/>
          </a:stretch>
        </a:blipFill>
        <a:effectLst/>
      </p:bgPr>
    </p:bg>
    <p:spTree>
      <p:nvGrpSpPr>
        <p:cNvPr id="1" name=""/>
        <p:cNvGrpSpPr/>
        <p:nvPr/>
      </p:nvGrpSpPr>
      <p:grpSpPr>
        <a:xfrm>
          <a:off x="0" y="0"/>
          <a:ext cx="0" cy="0"/>
          <a:chOff x="0" y="0"/>
          <a:chExt cx="0" cy="0"/>
        </a:xfrm>
      </p:grpSpPr>
      <p:sp>
        <p:nvSpPr>
          <p:cNvPr id="4" name="Rectangle 3"/>
          <p:cNvSpPr/>
          <p:nvPr/>
        </p:nvSpPr>
        <p:spPr>
          <a:xfrm>
            <a:off x="-20072" y="-51371"/>
            <a:ext cx="12212072" cy="6149832"/>
          </a:xfrm>
          <a:prstGeom prst="rect">
            <a:avLst/>
          </a:prstGeom>
          <a:solidFill>
            <a:schemeClr val="tx2">
              <a:lumMod val="50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614510" y="1407118"/>
            <a:ext cx="11204811" cy="1859869"/>
            <a:chOff x="-571474" y="2643143"/>
            <a:chExt cx="13223864" cy="1859869"/>
          </a:xfrm>
        </p:grpSpPr>
        <p:sp>
          <p:nvSpPr>
            <p:cNvPr id="6" name="Rectangle 7"/>
            <p:cNvSpPr>
              <a:spLocks noChangeArrowheads="1"/>
            </p:cNvSpPr>
            <p:nvPr/>
          </p:nvSpPr>
          <p:spPr bwMode="auto">
            <a:xfrm>
              <a:off x="-571474" y="2643143"/>
              <a:ext cx="1322386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pPr algn="ctr"/>
              <a:r>
                <a:rPr lang="en-US">
                  <a:solidFill>
                    <a:schemeClr val="bg1"/>
                  </a:solidFill>
                  <a:latin typeface="Raleway"/>
                </a:rPr>
                <a:t>Keeping Children Safe in Education 2023</a:t>
              </a:r>
            </a:p>
            <a:p>
              <a:pPr algn="ctr"/>
              <a:r>
                <a:rPr lang="en-US">
                  <a:solidFill>
                    <a:schemeClr val="bg1"/>
                  </a:solidFill>
                  <a:latin typeface="Raleway"/>
                </a:rPr>
                <a:t>Governing Body Duties</a:t>
              </a:r>
            </a:p>
          </p:txBody>
        </p:sp>
        <p:sp>
          <p:nvSpPr>
            <p:cNvPr id="7" name="Rectangle 7"/>
            <p:cNvSpPr>
              <a:spLocks noChangeArrowheads="1"/>
            </p:cNvSpPr>
            <p:nvPr/>
          </p:nvSpPr>
          <p:spPr bwMode="auto">
            <a:xfrm>
              <a:off x="466132" y="3843472"/>
              <a:ext cx="11057885" cy="65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pPr algn="ctr" eaLnBrk="1" hangingPunct="1">
                <a:lnSpc>
                  <a:spcPct val="150000"/>
                </a:lnSpc>
              </a:pPr>
              <a:endParaRPr lang="en-US" sz="2800">
                <a:solidFill>
                  <a:schemeClr val="bg1"/>
                </a:solidFill>
                <a:latin typeface="Raleway" panose="020B0503030101060003" pitchFamily="34" charset="0"/>
              </a:endParaRPr>
            </a:p>
          </p:txBody>
        </p:sp>
      </p:gr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0129" y="6248700"/>
            <a:ext cx="1501254" cy="509009"/>
          </a:xfrm>
          <a:prstGeom prst="rect">
            <a:avLst/>
          </a:prstGeom>
        </p:spPr>
      </p:pic>
      <p:sp>
        <p:nvSpPr>
          <p:cNvPr id="23" name="Oval 22"/>
          <p:cNvSpPr/>
          <p:nvPr/>
        </p:nvSpPr>
        <p:spPr>
          <a:xfrm>
            <a:off x="5627335" y="3591013"/>
            <a:ext cx="205070" cy="228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870857" y="3590607"/>
            <a:ext cx="205070" cy="228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114381" y="3590201"/>
            <a:ext cx="205071" cy="228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357902" y="3590201"/>
            <a:ext cx="205070" cy="2286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601425" y="3590201"/>
            <a:ext cx="205070" cy="228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24186" y="6180141"/>
            <a:ext cx="1138913" cy="677859"/>
          </a:xfrm>
          <a:prstGeom prst="rect">
            <a:avLst/>
          </a:prstGeom>
        </p:spPr>
      </p:pic>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18670" y="6217831"/>
            <a:ext cx="1264981" cy="570748"/>
          </a:xfrm>
          <a:prstGeom prst="rect">
            <a:avLst/>
          </a:prstGeom>
        </p:spPr>
      </p:pic>
      <p:sp>
        <p:nvSpPr>
          <p:cNvPr id="31" name="Rectangle 7"/>
          <p:cNvSpPr>
            <a:spLocks noChangeArrowheads="1"/>
          </p:cNvSpPr>
          <p:nvPr/>
        </p:nvSpPr>
        <p:spPr bwMode="auto">
          <a:xfrm>
            <a:off x="1596228" y="4330256"/>
            <a:ext cx="936953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pPr algn="ctr" eaLnBrk="1" hangingPunct="1"/>
            <a:r>
              <a:rPr lang="en-US" sz="2000" i="1">
                <a:solidFill>
                  <a:schemeClr val="bg1"/>
                </a:solidFill>
                <a:latin typeface="Raleway" panose="020B0503030101060003" pitchFamily="34" charset="0"/>
              </a:rPr>
              <a:t>Safeguarding is everybody’s business</a:t>
            </a:r>
          </a:p>
          <a:p>
            <a:pPr algn="ctr" eaLnBrk="1" hangingPunct="1"/>
            <a:endParaRPr lang="en-US">
              <a:solidFill>
                <a:schemeClr val="bg1"/>
              </a:solidFill>
              <a:latin typeface="Raleway" panose="020B0503030101060003" pitchFamily="34" charset="0"/>
            </a:endParaRPr>
          </a:p>
        </p:txBody>
      </p:sp>
      <p:pic>
        <p:nvPicPr>
          <p:cNvPr id="17" name="Picture 16"/>
          <p:cNvPicPr/>
          <p:nvPr/>
        </p:nvPicPr>
        <p:blipFill>
          <a:blip r:embed="rId7" cstate="print">
            <a:extLst>
              <a:ext uri="{28A0092B-C50C-407E-A947-70E740481C1C}">
                <a14:useLocalDpi xmlns:a14="http://schemas.microsoft.com/office/drawing/2010/main" val="0"/>
              </a:ext>
            </a:extLst>
          </a:blip>
          <a:stretch>
            <a:fillRect/>
          </a:stretch>
        </p:blipFill>
        <p:spPr>
          <a:xfrm>
            <a:off x="8156728" y="6222263"/>
            <a:ext cx="1297520" cy="601741"/>
          </a:xfrm>
          <a:prstGeom prst="rect">
            <a:avLst/>
          </a:prstGeom>
        </p:spPr>
      </p:pic>
    </p:spTree>
    <p:extLst>
      <p:ext uri="{BB962C8B-B14F-4D97-AF65-F5344CB8AC3E}">
        <p14:creationId xmlns:p14="http://schemas.microsoft.com/office/powerpoint/2010/main" val="693806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1C4CFCF-C54D-49F5-A566-1CBF2B9D4EE9}"/>
              </a:ext>
            </a:extLst>
          </p:cNvPr>
          <p:cNvSpPr txBox="1"/>
          <p:nvPr/>
        </p:nvSpPr>
        <p:spPr>
          <a:xfrm>
            <a:off x="0" y="1"/>
            <a:ext cx="12192000" cy="1077218"/>
          </a:xfrm>
          <a:prstGeom prst="rect">
            <a:avLst/>
          </a:prstGeom>
          <a:solidFill>
            <a:srgbClr val="00B05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white"/>
                </a:solidFill>
                <a:effectLst/>
                <a:uLnTx/>
                <a:uFillTx/>
                <a:latin typeface="Calibri"/>
                <a:ea typeface="+mn-ea"/>
                <a:cs typeface="+mn-cs"/>
              </a:rPr>
              <a:t>Part 3 - Safer Recruitment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938C3E91-F4E7-49E9-8334-3E6E0624EC74}"/>
              </a:ext>
            </a:extLst>
          </p:cNvPr>
          <p:cNvSpPr txBox="1"/>
          <p:nvPr/>
        </p:nvSpPr>
        <p:spPr>
          <a:xfrm>
            <a:off x="0" y="1077219"/>
            <a:ext cx="9441455" cy="5940088"/>
          </a:xfrm>
          <a:prstGeom prst="rect">
            <a:avLst/>
          </a:prstGeom>
          <a:solidFill>
            <a:schemeClr val="accent4">
              <a:lumMod val="20000"/>
              <a:lumOff val="80000"/>
            </a:schemeClr>
          </a:solidFill>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black"/>
                </a:solidFill>
                <a:effectLst/>
                <a:uLnTx/>
                <a:uFillTx/>
                <a:latin typeface="Calibri"/>
                <a:ea typeface="+mn-ea"/>
                <a:cs typeface="+mn-cs"/>
              </a:rPr>
              <a:t>Create a </a:t>
            </a:r>
            <a:r>
              <a:rPr kumimoji="0" lang="en-GB" sz="2000" b="1" i="0" u="none" strike="noStrike" kern="1200" cap="none" spc="0" normalizeH="0" baseline="0" noProof="0">
                <a:ln>
                  <a:noFill/>
                </a:ln>
                <a:solidFill>
                  <a:prstClr val="black"/>
                </a:solidFill>
                <a:effectLst/>
                <a:uLnTx/>
                <a:uFillTx/>
                <a:latin typeface="Calibri"/>
                <a:ea typeface="+mn-ea"/>
                <a:cs typeface="+mn-cs"/>
              </a:rPr>
              <a:t>culture</a:t>
            </a:r>
            <a:r>
              <a:rPr kumimoji="0" lang="en-GB" sz="2000" b="0" i="0" u="none" strike="noStrike" kern="1200" cap="none" spc="0" normalizeH="0" baseline="0" noProof="0">
                <a:ln>
                  <a:noFill/>
                </a:ln>
                <a:solidFill>
                  <a:prstClr val="black"/>
                </a:solidFill>
                <a:effectLst/>
                <a:uLnTx/>
                <a:uFillTx/>
                <a:latin typeface="Calibri"/>
                <a:ea typeface="+mn-ea"/>
                <a:cs typeface="+mn-cs"/>
              </a:rPr>
              <a:t> of safeguarding and promote the welfare of learners in their setting (safer working practice). </a:t>
            </a:r>
            <a:endParaRPr kumimoji="0" lang="en-GB" sz="2000" b="0" i="0" u="none" strike="noStrike" kern="1200" cap="none" spc="0" normalizeH="0" baseline="0" noProof="0">
              <a:ln>
                <a:noFill/>
              </a:ln>
              <a:solidFill>
                <a:prstClr val="black"/>
              </a:solidFill>
              <a:effectLst/>
              <a:uLnTx/>
              <a:uFillTx/>
              <a:latin typeface="Calibri"/>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a:ln>
                <a:noFill/>
              </a:ln>
              <a:solidFill>
                <a:prstClr val="black"/>
              </a:solidFill>
              <a:effectLst/>
              <a:uLnTx/>
              <a:uFillTx/>
              <a:latin typeface="Calibri"/>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black"/>
                </a:solidFill>
                <a:effectLst/>
                <a:uLnTx/>
                <a:uFillTx/>
                <a:latin typeface="Calibri"/>
                <a:ea typeface="+mn-ea"/>
                <a:cs typeface="+mn-cs"/>
              </a:rPr>
              <a:t>Ensure that those involved with recruitment and employment have received appropriate safer recruitment training. </a:t>
            </a:r>
            <a:endParaRPr kumimoji="0" lang="en-GB" sz="2000" b="0" i="0" u="none" strike="noStrike" kern="1200" cap="none" spc="0" normalizeH="0" baseline="0" noProof="0">
              <a:ln>
                <a:noFill/>
              </a:ln>
              <a:solidFill>
                <a:prstClr val="black"/>
              </a:solidFill>
              <a:effectLst/>
              <a:uLnTx/>
              <a:uFillTx/>
              <a:latin typeface="Calibri"/>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a:ln>
                <a:noFill/>
              </a:ln>
              <a:solidFill>
                <a:prstClr val="black"/>
              </a:solidFill>
              <a:effectLst/>
              <a:uLnTx/>
              <a:uFillTx/>
              <a:latin typeface="Calibri"/>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black"/>
                </a:solidFill>
                <a:effectLst/>
                <a:uLnTx/>
                <a:uFillTx/>
                <a:latin typeface="Calibri"/>
                <a:ea typeface="+mn-ea"/>
                <a:cs typeface="+mn-cs"/>
              </a:rPr>
              <a:t>It is a legal requirement that governing bodies need to understand pre-appointment vetting checks, regulated activity and recording information and must ensure that these checks are carried out. </a:t>
            </a:r>
            <a:endParaRPr kumimoji="0" lang="en-GB" sz="2000" b="0" i="0" u="none" strike="noStrike" kern="1200" cap="none" spc="0" normalizeH="0" baseline="0" noProof="0">
              <a:ln>
                <a:noFill/>
              </a:ln>
              <a:solidFill>
                <a:prstClr val="black"/>
              </a:solidFill>
              <a:effectLst/>
              <a:uLnTx/>
              <a:uFillTx/>
              <a:latin typeface="Calibri"/>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a:ln>
                <a:noFill/>
              </a:ln>
              <a:solidFill>
                <a:prstClr val="black"/>
              </a:solidFill>
              <a:effectLst/>
              <a:uLnTx/>
              <a:uFillTx/>
              <a:latin typeface="Calibri"/>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black"/>
                </a:solidFill>
                <a:effectLst/>
                <a:uLnTx/>
                <a:uFillTx/>
                <a:latin typeface="Calibri"/>
                <a:ea typeface="+mn-ea"/>
                <a:cs typeface="+mn-cs"/>
              </a:rPr>
              <a:t>Governing bodies and proprietors should ensure they have processes in place for continuous vigilance, maintaining an environment that deters and prevents abuse and challenges inappropriate behaviour.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a:ln>
                <a:noFill/>
              </a:ln>
              <a:solidFill>
                <a:prstClr val="black"/>
              </a:solidFill>
              <a:effectLst/>
              <a:uLnTx/>
              <a:uFillTx/>
              <a:latin typeface="Calibri"/>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a:ln>
                <a:noFill/>
              </a:ln>
              <a:solidFill>
                <a:prstClr val="black"/>
              </a:solidFill>
              <a:effectLst/>
              <a:uLnTx/>
              <a:uFillTx/>
              <a:latin typeface="Calibri"/>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a:ln>
                <a:noFill/>
              </a:ln>
              <a:solidFill>
                <a:prstClr val="black"/>
              </a:solidFill>
              <a:effectLst/>
              <a:uLnTx/>
              <a:uFillTx/>
              <a:latin typeface="Calibri"/>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a:ln>
                <a:noFill/>
              </a:ln>
              <a:solidFill>
                <a:prstClr val="black"/>
              </a:solidFill>
              <a:effectLst/>
              <a:uLnTx/>
              <a:uFillTx/>
              <a:latin typeface="Calibri"/>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a:ln>
                <a:noFill/>
              </a:ln>
              <a:solidFill>
                <a:prstClr val="black"/>
              </a:solidFill>
              <a:effectLst/>
              <a:uLnTx/>
              <a:uFillTx/>
              <a:latin typeface="Calibri"/>
              <a:ea typeface="+mn-ea"/>
              <a:cs typeface="+mn-cs"/>
            </a:endParaRPr>
          </a:p>
        </p:txBody>
      </p:sp>
      <p:pic>
        <p:nvPicPr>
          <p:cNvPr id="6" name="Picture 4" descr="Online job interview Free Vector">
            <a:extLst>
              <a:ext uri="{FF2B5EF4-FFF2-40B4-BE49-F238E27FC236}">
                <a16:creationId xmlns:a16="http://schemas.microsoft.com/office/drawing/2014/main" id="{AE0CA406-05E8-48D3-BD7C-D7130DAAFA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28"/>
          <a:stretch/>
        </p:blipFill>
        <p:spPr bwMode="auto">
          <a:xfrm>
            <a:off x="9540380" y="1498552"/>
            <a:ext cx="2552694" cy="286642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FB120A7-BF5A-100C-9250-50299D1A1D45}"/>
              </a:ext>
            </a:extLst>
          </p:cNvPr>
          <p:cNvPicPr>
            <a:picLocks noChangeAspect="1"/>
          </p:cNvPicPr>
          <p:nvPr/>
        </p:nvPicPr>
        <p:blipFill>
          <a:blip r:embed="rId3"/>
          <a:stretch>
            <a:fillRect/>
          </a:stretch>
        </p:blipFill>
        <p:spPr>
          <a:xfrm>
            <a:off x="10015674" y="4786312"/>
            <a:ext cx="1404257" cy="1198215"/>
          </a:xfrm>
          <a:prstGeom prst="rect">
            <a:avLst/>
          </a:prstGeom>
        </p:spPr>
      </p:pic>
    </p:spTree>
    <p:extLst>
      <p:ext uri="{BB962C8B-B14F-4D97-AF65-F5344CB8AC3E}">
        <p14:creationId xmlns:p14="http://schemas.microsoft.com/office/powerpoint/2010/main" val="1306680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9A22247-E8D1-4DE4-8A09-576A27316B24}"/>
              </a:ext>
            </a:extLst>
          </p:cNvPr>
          <p:cNvSpPr txBox="1"/>
          <p:nvPr/>
        </p:nvSpPr>
        <p:spPr>
          <a:xfrm>
            <a:off x="-1" y="0"/>
            <a:ext cx="12192001" cy="1077218"/>
          </a:xfrm>
          <a:prstGeom prst="rect">
            <a:avLst/>
          </a:prstGeom>
          <a:solidFill>
            <a:srgbClr val="00B05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white"/>
                </a:solidFill>
                <a:effectLst/>
                <a:uLnTx/>
                <a:uFillTx/>
                <a:latin typeface="Calibri"/>
                <a:ea typeface="+mn-ea"/>
                <a:cs typeface="+mn-cs"/>
              </a:rPr>
              <a:t>Part 4 - Managing allegations made against/concerns raised about staff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white"/>
                </a:solidFill>
                <a:effectLst/>
                <a:uLnTx/>
                <a:uFillTx/>
                <a:latin typeface="Calibri"/>
                <a:ea typeface="+mn-ea"/>
                <a:cs typeface="+mn-cs"/>
              </a:rPr>
              <a:t>(including supply teachers, volunteers and contractors</a:t>
            </a:r>
          </a:p>
        </p:txBody>
      </p:sp>
      <p:sp>
        <p:nvSpPr>
          <p:cNvPr id="13" name="TextBox 12">
            <a:extLst>
              <a:ext uri="{FF2B5EF4-FFF2-40B4-BE49-F238E27FC236}">
                <a16:creationId xmlns:a16="http://schemas.microsoft.com/office/drawing/2014/main" id="{258CC327-E55D-4CEB-802D-5170BE28F5BC}"/>
              </a:ext>
            </a:extLst>
          </p:cNvPr>
          <p:cNvSpPr txBox="1"/>
          <p:nvPr/>
        </p:nvSpPr>
        <p:spPr>
          <a:xfrm>
            <a:off x="7217230" y="1077218"/>
            <a:ext cx="4974768" cy="7540526"/>
          </a:xfrm>
          <a:prstGeom prst="rect">
            <a:avLst/>
          </a:prstGeom>
          <a:solidFill>
            <a:schemeClr val="accent5">
              <a:lumMod val="20000"/>
              <a:lumOff val="80000"/>
            </a:schemeClr>
          </a:solidFill>
        </p:spPr>
        <p:txBody>
          <a:bodyPr wrap="square" lIns="91440" tIns="45720" rIns="91440" bIns="45720" anchor="t">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black"/>
                </a:solidFill>
                <a:effectLst/>
                <a:uLnTx/>
                <a:uFillTx/>
                <a:latin typeface="Calibri"/>
                <a:ea typeface="+mn-ea"/>
                <a:cs typeface="+mn-cs"/>
              </a:rPr>
              <a:t>Ensure that policies and procedures make clear who allegations should be reported and that this should be done without delay.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black"/>
                </a:solidFill>
                <a:effectLst/>
                <a:uLnTx/>
                <a:uFillTx/>
                <a:latin typeface="Calibri"/>
                <a:ea typeface="+mn-ea"/>
                <a:cs typeface="+mn-cs"/>
              </a:rPr>
              <a:t>Discuss concerns around supply staff with agency/agencies. </a:t>
            </a:r>
            <a:endParaRPr kumimoji="0" lang="en-GB" sz="2000" b="0" i="0" u="none" strike="noStrike" kern="1200" cap="none" spc="0" normalizeH="0" baseline="0" noProof="0">
              <a:ln>
                <a:noFill/>
              </a:ln>
              <a:solidFill>
                <a:prstClr val="black"/>
              </a:solidFill>
              <a:effectLst/>
              <a:uLnTx/>
              <a:uFillTx/>
              <a:latin typeface="Calibri"/>
              <a:ea typeface="+mn-ea"/>
              <a:cs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black"/>
                </a:solidFill>
                <a:effectLst/>
                <a:uLnTx/>
                <a:uFillTx/>
                <a:latin typeface="Calibri"/>
                <a:ea typeface="+mn-ea"/>
                <a:cs typeface="+mn-cs"/>
              </a:rPr>
              <a:t>Ensure that policies and processes are in place to deal with concerns that do not meet the harm threshold – referred to as ‘low-level concerns’.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black"/>
                </a:solidFill>
                <a:effectLst/>
                <a:uLnTx/>
                <a:uFillTx/>
                <a:latin typeface="Calibri"/>
                <a:ea typeface="+mn-ea"/>
                <a:cs typeface="+mn-cs"/>
              </a:rPr>
              <a:t>This process should be reflected in the staff code of conduct and safeguarding policies and implemented effectively.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Calibri"/>
              <a:ea typeface="+mn-ea"/>
              <a:cs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Calibri"/>
              <a:ea typeface="+mn-ea"/>
              <a:cs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srgbClr val="000000"/>
              </a:solidFill>
              <a:effectLst/>
              <a:uLnTx/>
              <a:uFillTx/>
              <a:latin typeface="Calibri"/>
              <a:ea typeface="+mn-ea"/>
              <a:cs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srgbClr val="000000"/>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C00000"/>
              </a:solidFill>
              <a:effectLst/>
              <a:uLnTx/>
              <a:uFillTx/>
              <a:latin typeface="Calibri"/>
              <a:ea typeface="+mn-ea"/>
              <a:cs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srgbClr val="C00000"/>
              </a:solidFill>
              <a:effectLst/>
              <a:uLnTx/>
              <a:uFillTx/>
              <a:latin typeface="Calibri"/>
              <a:ea typeface="+mn-ea"/>
              <a:cs typeface="Calibri"/>
            </a:endParaRPr>
          </a:p>
        </p:txBody>
      </p:sp>
      <p:pic>
        <p:nvPicPr>
          <p:cNvPr id="12" name="Picture 11">
            <a:extLst>
              <a:ext uri="{FF2B5EF4-FFF2-40B4-BE49-F238E27FC236}">
                <a16:creationId xmlns:a16="http://schemas.microsoft.com/office/drawing/2014/main" id="{7BEA51B3-C104-4876-804E-5EFE819BA830}"/>
              </a:ext>
            </a:extLst>
          </p:cNvPr>
          <p:cNvPicPr>
            <a:picLocks noChangeAspect="1"/>
          </p:cNvPicPr>
          <p:nvPr/>
        </p:nvPicPr>
        <p:blipFill>
          <a:blip r:embed="rId3"/>
          <a:stretch>
            <a:fillRect/>
          </a:stretch>
        </p:blipFill>
        <p:spPr>
          <a:xfrm>
            <a:off x="0" y="1077218"/>
            <a:ext cx="7217228" cy="5780781"/>
          </a:xfrm>
          <a:prstGeom prst="rect">
            <a:avLst/>
          </a:prstGeom>
        </p:spPr>
      </p:pic>
    </p:spTree>
    <p:extLst>
      <p:ext uri="{BB962C8B-B14F-4D97-AF65-F5344CB8AC3E}">
        <p14:creationId xmlns:p14="http://schemas.microsoft.com/office/powerpoint/2010/main" val="363015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69471"/>
            <a:ext cx="8821154" cy="2073729"/>
          </a:xfrm>
        </p:spPr>
        <p:txBody>
          <a:bodyPr lIns="91440" tIns="45720" rIns="91440" bIns="45720" anchor="t"/>
          <a:lstStyle/>
          <a:p>
            <a:pPr marL="0" indent="0">
              <a:buNone/>
            </a:pPr>
            <a:r>
              <a:rPr lang="en-GB" sz="2000" b="1"/>
              <a:t>Compliance with legislation &amp; guidance: </a:t>
            </a:r>
          </a:p>
          <a:p>
            <a:r>
              <a:rPr lang="en-GB" sz="2000"/>
              <a:t>Ensure that policies, procedures and training in settings are effective and always comply with the law. </a:t>
            </a:r>
          </a:p>
          <a:p>
            <a:r>
              <a:rPr lang="en-GB" sz="2000"/>
              <a:t>Appoint someone at senior board level to take leadership responsibility for setting’s safeguarding arrangements. </a:t>
            </a:r>
            <a:endParaRPr lang="en-GB" sz="2000">
              <a:cs typeface="Calibri"/>
            </a:endParaRPr>
          </a:p>
          <a:p>
            <a:r>
              <a:rPr lang="en-GB" sz="2000"/>
              <a:t>Attend governor specific safeguarding training.</a:t>
            </a:r>
            <a:endParaRPr lang="en-GB" sz="2000">
              <a:cs typeface="Calibri"/>
            </a:endParaRPr>
          </a:p>
          <a:p>
            <a:r>
              <a:rPr lang="en-GB" sz="2000"/>
              <a:t>Human Rights Act 1998, Equality Act 2010, and the Public Sector Equality Duty and their Local multi-agency safeguarding arrangements. </a:t>
            </a:r>
          </a:p>
          <a:p>
            <a:endParaRPr lang="en-GB" sz="2000"/>
          </a:p>
          <a:p>
            <a:pPr marL="0" indent="0">
              <a:buNone/>
            </a:pPr>
            <a:endParaRPr lang="en-GB" sz="2000"/>
          </a:p>
        </p:txBody>
      </p:sp>
      <p:sp>
        <p:nvSpPr>
          <p:cNvPr id="5" name="Google Shape;101;p16"/>
          <p:cNvSpPr/>
          <p:nvPr/>
        </p:nvSpPr>
        <p:spPr>
          <a:xfrm>
            <a:off x="0" y="1"/>
            <a:ext cx="8147957" cy="669470"/>
          </a:xfrm>
          <a:prstGeom prst="rect">
            <a:avLst/>
          </a:prstGeom>
          <a:solidFill>
            <a:srgbClr val="00B050"/>
          </a:solid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white"/>
                </a:solidFill>
                <a:effectLst/>
                <a:uLnTx/>
                <a:uFillTx/>
                <a:latin typeface="Calibri"/>
                <a:ea typeface="+mn-ea"/>
                <a:cs typeface="+mn-cs"/>
              </a:rPr>
              <a:t>KCSIE role of governing body/proprietors</a:t>
            </a:r>
            <a:endParaRPr kumimoji="0" lang="en-GB" sz="3200" b="0" i="0" u="none" strike="noStrike" kern="1200" cap="none" spc="0" normalizeH="0" baseline="0" noProof="0">
              <a:ln>
                <a:noFill/>
              </a:ln>
              <a:solidFill>
                <a:prstClr val="black"/>
              </a:solidFill>
              <a:effectLst/>
              <a:uLnTx/>
              <a:uFillTx/>
              <a:latin typeface="Calibri"/>
              <a:ea typeface="+mn-ea"/>
              <a:cs typeface="+mn-cs"/>
            </a:endParaRPr>
          </a:p>
        </p:txBody>
      </p:sp>
      <p:pic>
        <p:nvPicPr>
          <p:cNvPr id="3074" name="Picture 2" descr="Legal services expert. law education, justice and equality, professional lawsuits guidance. lawyer, legal advisor consulting on disputable issues Free Vect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900" t="10132" r="8671" b="12916"/>
          <a:stretch/>
        </p:blipFill>
        <p:spPr bwMode="auto">
          <a:xfrm>
            <a:off x="8971024" y="566677"/>
            <a:ext cx="3220975" cy="32070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10;&#10;Description automatically generated">
            <a:hlinkClick r:id="rId4"/>
            <a:extLst>
              <a:ext uri="{FF2B5EF4-FFF2-40B4-BE49-F238E27FC236}">
                <a16:creationId xmlns:a16="http://schemas.microsoft.com/office/drawing/2014/main" id="{EB706490-D4E9-49C5-A8F2-B27FD291E3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892" y="3600416"/>
            <a:ext cx="2081635" cy="2957010"/>
          </a:xfrm>
          <a:prstGeom prst="rect">
            <a:avLst/>
          </a:prstGeom>
        </p:spPr>
      </p:pic>
      <p:sp>
        <p:nvSpPr>
          <p:cNvPr id="10" name="TextBox 9">
            <a:extLst>
              <a:ext uri="{FF2B5EF4-FFF2-40B4-BE49-F238E27FC236}">
                <a16:creationId xmlns:a16="http://schemas.microsoft.com/office/drawing/2014/main" id="{5BC3DF85-2DE5-40BA-831C-28531EAE6CFE}"/>
              </a:ext>
            </a:extLst>
          </p:cNvPr>
          <p:cNvSpPr txBox="1"/>
          <p:nvPr/>
        </p:nvSpPr>
        <p:spPr>
          <a:xfrm>
            <a:off x="3344594" y="3600416"/>
            <a:ext cx="8093350" cy="31700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Calibri"/>
                <a:ea typeface="+mn-ea"/>
                <a:cs typeface="+mn-cs"/>
              </a:rPr>
              <a:t>Whole school approach to safeguarding: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black"/>
                </a:solidFill>
                <a:effectLst/>
                <a:uLnTx/>
                <a:uFillTx/>
                <a:latin typeface="Calibri"/>
                <a:ea typeface="+mn-ea"/>
                <a:cs typeface="+mn-cs"/>
              </a:rPr>
              <a:t>Safeguarding and child protection are at the forefront and underpin all relevant aspects of process and policy development.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black"/>
                </a:solidFill>
                <a:effectLst/>
                <a:uLnTx/>
                <a:uFillTx/>
                <a:latin typeface="Calibri"/>
                <a:ea typeface="+mn-ea"/>
                <a:cs typeface="+mn-cs"/>
              </a:rPr>
              <a:t>All systems, processes and policies should operate with the </a:t>
            </a:r>
            <a:r>
              <a:rPr kumimoji="0" lang="en-GB" sz="2000" b="1" i="0" u="none" strike="noStrike" kern="1200" cap="none" spc="0" normalizeH="0" baseline="0" noProof="0">
                <a:ln>
                  <a:noFill/>
                </a:ln>
                <a:solidFill>
                  <a:prstClr val="black"/>
                </a:solidFill>
                <a:effectLst/>
                <a:uLnTx/>
                <a:uFillTx/>
                <a:latin typeface="Calibri"/>
                <a:ea typeface="+mn-ea"/>
                <a:cs typeface="+mn-cs"/>
              </a:rPr>
              <a:t>best interest of the child at their heart</a:t>
            </a:r>
            <a:r>
              <a:rPr kumimoji="0" lang="en-GB" sz="2000" b="0" i="0" u="none" strike="noStrike" kern="1200" cap="none" spc="0" normalizeH="0" baseline="0" noProof="0">
                <a:ln>
                  <a:noFill/>
                </a:ln>
                <a:solidFill>
                  <a:prstClr val="black"/>
                </a:solidFill>
                <a:effectLst/>
                <a:uLnTx/>
                <a:uFillTx/>
                <a:latin typeface="Calibri"/>
                <a:ea typeface="+mn-ea"/>
                <a:cs typeface="+mn-cs"/>
              </a:rPr>
              <a:t>. The child’s wishes and feelings are taken into account.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black"/>
                </a:solidFill>
                <a:effectLst/>
                <a:uLnTx/>
                <a:uFillTx/>
                <a:latin typeface="Calibri"/>
                <a:ea typeface="+mn-ea"/>
                <a:cs typeface="+mn-cs"/>
              </a:rPr>
              <a:t>Systems should be in place, well promoted, easily understood and easily accessible for children to confidently report abuse.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black"/>
                </a:solidFill>
                <a:effectLst/>
                <a:uLnTx/>
                <a:uFillTx/>
                <a:latin typeface="Calibri"/>
                <a:ea typeface="+mn-ea"/>
                <a:cs typeface="+mn-cs"/>
              </a:rPr>
              <a:t>Concerns will be treated seriously, where learners can express their views and give feedback. </a:t>
            </a:r>
          </a:p>
        </p:txBody>
      </p:sp>
    </p:spTree>
    <p:extLst>
      <p:ext uri="{BB962C8B-B14F-4D97-AF65-F5344CB8AC3E}">
        <p14:creationId xmlns:p14="http://schemas.microsoft.com/office/powerpoint/2010/main" val="419699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3">
                                            <p:txEl>
                                              <p:pRg st="0" end="0"/>
                                            </p:txEl>
                                          </p:spTgt>
                                        </p:tgtEl>
                                      </p:cBhvr>
                                    </p:animEffect>
                                    <p:set>
                                      <p:cBhvr>
                                        <p:cTn id="19" dur="1" fill="hold">
                                          <p:stCondLst>
                                            <p:cond delay="499"/>
                                          </p:stCondLst>
                                        </p:cTn>
                                        <p:tgtEl>
                                          <p:spTgt spid="3">
                                            <p:txEl>
                                              <p:pRg st="0" end="0"/>
                                            </p:txEl>
                                          </p:spTgt>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3">
                                            <p:txEl>
                                              <p:pRg st="1" end="1"/>
                                            </p:txEl>
                                          </p:spTgt>
                                        </p:tgtEl>
                                      </p:cBhvr>
                                    </p:animEffect>
                                    <p:set>
                                      <p:cBhvr>
                                        <p:cTn id="22" dur="1" fill="hold">
                                          <p:stCondLst>
                                            <p:cond delay="499"/>
                                          </p:stCondLst>
                                        </p:cTn>
                                        <p:tgtEl>
                                          <p:spTgt spid="3">
                                            <p:txEl>
                                              <p:pRg st="1" end="1"/>
                                            </p:txEl>
                                          </p:spTgt>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3">
                                            <p:txEl>
                                              <p:pRg st="2" end="2"/>
                                            </p:txEl>
                                          </p:spTgt>
                                        </p:tgtEl>
                                      </p:cBhvr>
                                    </p:animEffect>
                                    <p:set>
                                      <p:cBhvr>
                                        <p:cTn id="25" dur="1" fill="hold">
                                          <p:stCondLst>
                                            <p:cond delay="499"/>
                                          </p:stCondLst>
                                        </p:cTn>
                                        <p:tgtEl>
                                          <p:spTgt spid="3">
                                            <p:txEl>
                                              <p:pRg st="2" end="2"/>
                                            </p:txEl>
                                          </p:spTgt>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3">
                                            <p:txEl>
                                              <p:pRg st="3" end="3"/>
                                            </p:txEl>
                                          </p:spTgt>
                                        </p:tgtEl>
                                      </p:cBhvr>
                                    </p:animEffect>
                                    <p:set>
                                      <p:cBhvr>
                                        <p:cTn id="28" dur="1" fill="hold">
                                          <p:stCondLst>
                                            <p:cond delay="499"/>
                                          </p:stCondLst>
                                        </p:cTn>
                                        <p:tgtEl>
                                          <p:spTgt spid="3">
                                            <p:txEl>
                                              <p:pRg st="3" end="3"/>
                                            </p:txEl>
                                          </p:spTgt>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3074"/>
                                        </p:tgtEl>
                                      </p:cBhvr>
                                    </p:animEffect>
                                    <p:set>
                                      <p:cBhvr>
                                        <p:cTn id="31" dur="1" fill="hold">
                                          <p:stCondLst>
                                            <p:cond delay="499"/>
                                          </p:stCondLst>
                                        </p:cTn>
                                        <p:tgtEl>
                                          <p:spTgt spid="3074"/>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0">
                                            <p:txEl>
                                              <p:pRg st="1" end="1"/>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0">
                                            <p:txEl>
                                              <p:pRg st="2" end="2"/>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0">
                                            <p:txEl>
                                              <p:pRg st="3" end="3"/>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0">
                                            <p:txEl>
                                              <p:pRg st="4" end="4"/>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93ADE4-D9DC-44CA-A3C5-9E43027EC13A}"/>
              </a:ext>
            </a:extLst>
          </p:cNvPr>
          <p:cNvSpPr>
            <a:spLocks noGrp="1"/>
          </p:cNvSpPr>
          <p:nvPr>
            <p:ph idx="1"/>
          </p:nvPr>
        </p:nvSpPr>
        <p:spPr>
          <a:xfrm>
            <a:off x="304801" y="187037"/>
            <a:ext cx="7387770" cy="4525963"/>
          </a:xfrm>
        </p:spPr>
        <p:txBody>
          <a:bodyPr lIns="91440" tIns="45720" rIns="91440" bIns="45720" anchor="t"/>
          <a:lstStyle/>
          <a:p>
            <a:pPr marL="0" indent="0">
              <a:buNone/>
            </a:pPr>
            <a:r>
              <a:rPr lang="en-GB" sz="2000" b="1"/>
              <a:t>Safeguarding Policies and procedures which must be in place</a:t>
            </a:r>
          </a:p>
          <a:p>
            <a:r>
              <a:rPr lang="en-GB" sz="2000"/>
              <a:t>Safeguarding and child protection policy. </a:t>
            </a:r>
          </a:p>
          <a:p>
            <a:r>
              <a:rPr lang="en-GB" sz="2000"/>
              <a:t>Behaviour Policy</a:t>
            </a:r>
          </a:p>
          <a:p>
            <a:r>
              <a:rPr lang="en-GB" sz="2000"/>
              <a:t>Staff behaviour policy. </a:t>
            </a:r>
          </a:p>
          <a:p>
            <a:r>
              <a:rPr lang="en-GB" sz="2000"/>
              <a:t>Children who go missing – safeguarding arrangements.</a:t>
            </a:r>
          </a:p>
          <a:p>
            <a:pPr marL="0" indent="0">
              <a:buNone/>
            </a:pPr>
            <a:r>
              <a:rPr lang="en-GB" sz="2000" b="1"/>
              <a:t>Other considerations</a:t>
            </a:r>
          </a:p>
          <a:p>
            <a:r>
              <a:rPr lang="en-GB" sz="2000"/>
              <a:t>Have a risk-based approach to the level of information provided to temporary staff </a:t>
            </a:r>
          </a:p>
          <a:p>
            <a:r>
              <a:rPr lang="en-GB" sz="2000"/>
              <a:t>How are safeguarding and child protection files maintained</a:t>
            </a:r>
          </a:p>
          <a:p>
            <a:r>
              <a:rPr lang="en-GB" sz="2000"/>
              <a:t>Appropriate safer recruitment policies. </a:t>
            </a:r>
          </a:p>
          <a:p>
            <a:r>
              <a:rPr lang="en-GB" sz="2000"/>
              <a:t>More than 1 emergency contact number for each learner. </a:t>
            </a:r>
          </a:p>
          <a:p>
            <a:endParaRPr lang="en-GB" sz="2000"/>
          </a:p>
        </p:txBody>
      </p:sp>
      <p:pic>
        <p:nvPicPr>
          <p:cNvPr id="5" name="Picture 4">
            <a:extLst>
              <a:ext uri="{FF2B5EF4-FFF2-40B4-BE49-F238E27FC236}">
                <a16:creationId xmlns:a16="http://schemas.microsoft.com/office/drawing/2014/main" id="{B6662F1E-7390-4338-A4EC-AB99E97BAF20}"/>
              </a:ext>
            </a:extLst>
          </p:cNvPr>
          <p:cNvPicPr>
            <a:picLocks noChangeAspect="1"/>
          </p:cNvPicPr>
          <p:nvPr/>
        </p:nvPicPr>
        <p:blipFill>
          <a:blip r:embed="rId3"/>
          <a:stretch>
            <a:fillRect/>
          </a:stretch>
        </p:blipFill>
        <p:spPr>
          <a:xfrm>
            <a:off x="9067177" y="187037"/>
            <a:ext cx="2820022" cy="2910990"/>
          </a:xfrm>
          <a:prstGeom prst="rect">
            <a:avLst/>
          </a:prstGeom>
        </p:spPr>
      </p:pic>
      <p:sp>
        <p:nvSpPr>
          <p:cNvPr id="6" name="Content Placeholder 2">
            <a:extLst>
              <a:ext uri="{FF2B5EF4-FFF2-40B4-BE49-F238E27FC236}">
                <a16:creationId xmlns:a16="http://schemas.microsoft.com/office/drawing/2014/main" id="{00D10A5F-0A6B-4281-90CB-6073F7082F0B}"/>
              </a:ext>
            </a:extLst>
          </p:cNvPr>
          <p:cNvSpPr txBox="1">
            <a:spLocks/>
          </p:cNvSpPr>
          <p:nvPr/>
        </p:nvSpPr>
        <p:spPr>
          <a:xfrm>
            <a:off x="206111" y="4268790"/>
            <a:ext cx="8853721" cy="263118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2000" b="1" i="0" u="none" strike="noStrike" kern="1200" cap="none" spc="0" normalizeH="0" baseline="0" noProof="0">
                <a:ln>
                  <a:noFill/>
                </a:ln>
                <a:solidFill>
                  <a:prstClr val="black"/>
                </a:solidFill>
                <a:effectLst/>
                <a:uLnTx/>
                <a:uFillTx/>
                <a:latin typeface="Calibri"/>
                <a:ea typeface="+mn-ea"/>
                <a:cs typeface="+mn-cs"/>
              </a:rPr>
              <a:t>The Designated Safeguarding Lead: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2000" b="0" i="0" u="none" strike="noStrike" kern="1200" cap="none" spc="0" normalizeH="0" baseline="0" noProof="0">
                <a:ln>
                  <a:noFill/>
                </a:ln>
                <a:solidFill>
                  <a:prstClr val="black"/>
                </a:solidFill>
                <a:effectLst/>
                <a:uLnTx/>
                <a:uFillTx/>
                <a:latin typeface="Calibri"/>
                <a:ea typeface="+mn-ea"/>
                <a:cs typeface="+mn-cs"/>
              </a:rPr>
              <a:t>An appropriate senior member of staff from the setting’s leadership team is appointed to the role of the DSL.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2000" b="0" i="0" u="none" strike="noStrike" kern="1200" cap="none" spc="0" normalizeH="0" baseline="0" noProof="0">
                <a:ln>
                  <a:noFill/>
                </a:ln>
                <a:solidFill>
                  <a:prstClr val="black"/>
                </a:solidFill>
                <a:effectLst/>
                <a:uLnTx/>
                <a:uFillTx/>
                <a:latin typeface="Calibri"/>
                <a:ea typeface="+mn-ea"/>
                <a:cs typeface="+mn-cs"/>
              </a:rPr>
              <a:t>DSL should have appropriate status and authority,</a:t>
            </a:r>
            <a:r>
              <a:rPr kumimoji="0" lang="en-GB" sz="2000" b="0" i="0" u="none" strike="noStrike" kern="1200" cap="none" spc="0" normalizeH="0" noProof="0">
                <a:ln>
                  <a:noFill/>
                </a:ln>
                <a:solidFill>
                  <a:prstClr val="black"/>
                </a:solidFill>
                <a:effectLst/>
                <a:uLnTx/>
                <a:uFillTx/>
                <a:latin typeface="Calibri"/>
                <a:ea typeface="+mn-ea"/>
                <a:cs typeface="+mn-cs"/>
              </a:rPr>
              <a:t> </a:t>
            </a:r>
            <a:r>
              <a:rPr kumimoji="0" lang="en-GB" sz="2000" b="0" i="0" u="none" strike="noStrike" kern="1200" cap="none" spc="0" normalizeH="0" baseline="0" noProof="0">
                <a:ln>
                  <a:noFill/>
                </a:ln>
                <a:solidFill>
                  <a:prstClr val="black"/>
                </a:solidFill>
                <a:effectLst/>
                <a:uLnTx/>
                <a:uFillTx/>
                <a:latin typeface="Calibri"/>
                <a:ea typeface="+mn-ea"/>
                <a:cs typeface="+mn-cs"/>
              </a:rPr>
              <a:t>be given the additional time, funding, training, resources, and support needed to carry out the role effectively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2000" b="0" i="0" u="none" strike="noStrike" kern="1200" cap="none" spc="0" normalizeH="0" baseline="0" noProof="0">
                <a:ln>
                  <a:noFill/>
                </a:ln>
                <a:solidFill>
                  <a:prstClr val="black"/>
                </a:solidFill>
                <a:effectLst/>
                <a:uLnTx/>
                <a:uFillTx/>
                <a:latin typeface="Calibri"/>
                <a:ea typeface="+mn-ea"/>
                <a:cs typeface="+mn-cs"/>
              </a:rPr>
              <a:t>More information in Annex C - </a:t>
            </a:r>
            <a:r>
              <a:rPr kumimoji="0" lang="en-GB" sz="2000" b="0" i="0" u="none" strike="noStrike" kern="1200" cap="none" spc="0" normalizeH="0" baseline="0" noProof="0">
                <a:ln>
                  <a:noFill/>
                </a:ln>
                <a:solidFill>
                  <a:srgbClr val="C00000"/>
                </a:solidFill>
                <a:effectLst/>
                <a:uLnTx/>
                <a:uFillTx/>
                <a:latin typeface="Calibri"/>
                <a:ea typeface="+mn-ea"/>
                <a:cs typeface="+mn-cs"/>
              </a:rPr>
              <a:t>(including online safety and understanding the filtering and monitoring systems and processes in place)</a:t>
            </a:r>
          </a:p>
        </p:txBody>
      </p:sp>
      <p:pic>
        <p:nvPicPr>
          <p:cNvPr id="7" name="Picture 4" descr="Business leader leading the way to his colleagues Free Vector">
            <a:extLst>
              <a:ext uri="{FF2B5EF4-FFF2-40B4-BE49-F238E27FC236}">
                <a16:creationId xmlns:a16="http://schemas.microsoft.com/office/drawing/2014/main" id="{7214E9B5-0098-4E6A-BE81-95399138EB1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6819" b="17732"/>
          <a:stretch/>
        </p:blipFill>
        <p:spPr bwMode="auto">
          <a:xfrm>
            <a:off x="9059833" y="4713000"/>
            <a:ext cx="3132167" cy="2186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13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3">
                                            <p:txEl>
                                              <p:pRg st="1" end="1"/>
                                            </p:txEl>
                                          </p:spTgt>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3">
                                            <p:txEl>
                                              <p:pRg st="2" end="2"/>
                                            </p:txEl>
                                          </p:spTgt>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3">
                                            <p:txEl>
                                              <p:pRg st="3" end="3"/>
                                            </p:txEl>
                                          </p:spTgt>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hidden"/>
                                      </p:to>
                                    </p:set>
                                  </p:childTnLst>
                                </p:cTn>
                              </p:par>
                              <p:par>
                                <p:cTn id="51" presetID="3" presetClass="exit" presetSubtype="10" fill="hold" nodeType="withEffect">
                                  <p:stCondLst>
                                    <p:cond delay="0"/>
                                  </p:stCondLst>
                                  <p:childTnLst>
                                    <p:animEffect transition="out" filter="blinds(horizontal)">
                                      <p:cBhvr>
                                        <p:cTn id="52" dur="500"/>
                                        <p:tgtEl>
                                          <p:spTgt spid="5"/>
                                        </p:tgtEl>
                                      </p:cBhvr>
                                    </p:animEffect>
                                    <p:set>
                                      <p:cBhvr>
                                        <p:cTn id="53" dur="1" fill="hold">
                                          <p:stCondLst>
                                            <p:cond delay="499"/>
                                          </p:stCondLst>
                                        </p:cTn>
                                        <p:tgtEl>
                                          <p:spTgt spid="5"/>
                                        </p:tgtEl>
                                        <p:attrNameLst>
                                          <p:attrName>style.visibility</p:attrName>
                                        </p:attrNameLst>
                                      </p:cBhvr>
                                      <p:to>
                                        <p:strVal val="hidden"/>
                                      </p:to>
                                    </p:set>
                                  </p:childTnLst>
                                </p:cTn>
                              </p:par>
                              <p:par>
                                <p:cTn id="54" presetID="1" presetClass="entr" presetSubtype="0" fill="hold" nodeType="withEffect">
                                  <p:stCondLst>
                                    <p:cond delay="0"/>
                                  </p:stCondLst>
                                  <p:childTnLst>
                                    <p:set>
                                      <p:cBhvr>
                                        <p:cTn id="55" dur="1" fill="hold">
                                          <p:stCondLst>
                                            <p:cond delay="0"/>
                                          </p:stCondLst>
                                        </p:cTn>
                                        <p:tgtEl>
                                          <p:spTgt spid="6">
                                            <p:txEl>
                                              <p:pRg st="0" end="0"/>
                                            </p:txEl>
                                          </p:spTgt>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6">
                                            <p:txEl>
                                              <p:pRg st="1" end="1"/>
                                            </p:txEl>
                                          </p:spTgt>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6">
                                            <p:txEl>
                                              <p:pRg st="2" end="2"/>
                                            </p:txEl>
                                          </p:spTgt>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6">
                                            <p:txEl>
                                              <p:pRg st="3" end="3"/>
                                            </p:txEl>
                                          </p:spTgt>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6" descr="Bristol's Voluntary Local Review and One City Plan">
            <a:extLst>
              <a:ext uri="{FF2B5EF4-FFF2-40B4-BE49-F238E27FC236}">
                <a16:creationId xmlns:a16="http://schemas.microsoft.com/office/drawing/2014/main" id="{94F4F0B4-A7B4-49E2-970C-324A218DA0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86955"/>
            <a:ext cx="3663915" cy="300441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D71FA44-77D9-4774-B468-06BB8C13ACD5}"/>
              </a:ext>
            </a:extLst>
          </p:cNvPr>
          <p:cNvSpPr txBox="1"/>
          <p:nvPr/>
        </p:nvSpPr>
        <p:spPr>
          <a:xfrm>
            <a:off x="403542" y="521289"/>
            <a:ext cx="4403985" cy="5940088"/>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Calibri"/>
                <a:ea typeface="+mn-ea"/>
              </a:rPr>
              <a:t>Multi-Agency Working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prstClr val="black"/>
              </a:solidFill>
              <a:effectLst/>
              <a:uLnTx/>
              <a:uFillTx/>
              <a:latin typeface="Calibri"/>
              <a:ea typeface="+mn-ea"/>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black"/>
                </a:solidFill>
                <a:effectLst/>
                <a:uLnTx/>
                <a:uFillTx/>
                <a:latin typeface="Calibri"/>
                <a:ea typeface="+mn-ea"/>
              </a:rPr>
              <a:t>Ensure that settings contributes to multi-agency working in line with statutory guidance Working Together to Safeguard Children.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a:ln>
                <a:noFill/>
              </a:ln>
              <a:solidFill>
                <a:prstClr val="black"/>
              </a:solidFill>
              <a:effectLst/>
              <a:uLnTx/>
              <a:uFillTx/>
              <a:latin typeface="Calibri"/>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black"/>
                </a:solidFill>
                <a:effectLst/>
                <a:uLnTx/>
                <a:uFillTx/>
                <a:latin typeface="Calibri"/>
                <a:ea typeface="+mn-ea"/>
              </a:rPr>
              <a:t>Should make themselves aware of and follow their local arrangements.</a:t>
            </a:r>
            <a:endParaRPr kumimoji="0" lang="en-GB" sz="20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a:ea typeface="+mn-ea"/>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black"/>
                </a:solidFill>
                <a:effectLst/>
                <a:uLnTx/>
                <a:uFillTx/>
                <a:latin typeface="Calibri"/>
                <a:ea typeface="+mn-ea"/>
              </a:rPr>
              <a:t>Governance should understand the local criteria for action and the local protocol for assessment and ensure that they are reflected in their own policies and procedures. </a:t>
            </a:r>
            <a:endParaRPr kumimoji="0" lang="en-GB" sz="2000" b="0" i="0" u="none" strike="noStrike" kern="1200" cap="none" spc="0" normalizeH="0" baseline="0" noProof="0">
              <a:ln>
                <a:noFill/>
              </a:ln>
              <a:solidFill>
                <a:prstClr val="black"/>
              </a:solidFill>
              <a:effectLst/>
              <a:uLnTx/>
              <a:uFillTx/>
              <a:latin typeface="Calibri"/>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a:ln>
                <a:noFill/>
              </a:ln>
              <a:solidFill>
                <a:prstClr val="black"/>
              </a:solidFill>
              <a:effectLst/>
              <a:uLnTx/>
              <a:uFillTx/>
              <a:latin typeface="Calibri"/>
              <a:ea typeface="+mn-ea"/>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black"/>
                </a:solidFill>
                <a:effectLst/>
                <a:uLnTx/>
                <a:uFillTx/>
                <a:latin typeface="Calibri"/>
                <a:ea typeface="+mn-ea"/>
              </a:rPr>
              <a:t>They should be prepared to support information sharing as requested by  safeguarding partners. </a:t>
            </a:r>
            <a:endParaRPr kumimoji="0" lang="en-GB" sz="2000" b="0" i="0" u="none" strike="noStrike" kern="1200" cap="none" spc="0" normalizeH="0" baseline="0" noProof="0">
              <a:ln>
                <a:noFill/>
              </a:ln>
              <a:solidFill>
                <a:prstClr val="black"/>
              </a:solidFill>
              <a:effectLst/>
              <a:uLnTx/>
              <a:uFillTx/>
              <a:latin typeface="Calibri"/>
              <a:ea typeface="+mn-ea"/>
              <a:cs typeface="Calibri"/>
            </a:endParaRPr>
          </a:p>
        </p:txBody>
      </p:sp>
      <p:pic>
        <p:nvPicPr>
          <p:cNvPr id="10" name="Picture 9">
            <a:extLst>
              <a:ext uri="{FF2B5EF4-FFF2-40B4-BE49-F238E27FC236}">
                <a16:creationId xmlns:a16="http://schemas.microsoft.com/office/drawing/2014/main" id="{8B50D7A4-3AE4-4D26-ACE5-143E263821B0}"/>
              </a:ext>
            </a:extLst>
          </p:cNvPr>
          <p:cNvPicPr>
            <a:picLocks noChangeAspect="1"/>
          </p:cNvPicPr>
          <p:nvPr/>
        </p:nvPicPr>
        <p:blipFill>
          <a:blip r:embed="rId4"/>
          <a:stretch>
            <a:fillRect/>
          </a:stretch>
        </p:blipFill>
        <p:spPr>
          <a:xfrm>
            <a:off x="5198450" y="-1"/>
            <a:ext cx="3183549" cy="3972587"/>
          </a:xfrm>
          <a:prstGeom prst="rect">
            <a:avLst/>
          </a:prstGeom>
        </p:spPr>
      </p:pic>
      <p:pic>
        <p:nvPicPr>
          <p:cNvPr id="12" name="Picture 11">
            <a:hlinkClick r:id="rId5"/>
            <a:extLst>
              <a:ext uri="{FF2B5EF4-FFF2-40B4-BE49-F238E27FC236}">
                <a16:creationId xmlns:a16="http://schemas.microsoft.com/office/drawing/2014/main" id="{60D0634D-251E-434B-9B97-1F186B29F574}"/>
              </a:ext>
            </a:extLst>
          </p:cNvPr>
          <p:cNvPicPr>
            <a:picLocks noChangeAspect="1"/>
          </p:cNvPicPr>
          <p:nvPr/>
        </p:nvPicPr>
        <p:blipFill>
          <a:blip r:embed="rId6"/>
          <a:stretch>
            <a:fillRect/>
          </a:stretch>
        </p:blipFill>
        <p:spPr>
          <a:xfrm>
            <a:off x="9288418" y="3191364"/>
            <a:ext cx="2908524" cy="3666635"/>
          </a:xfrm>
          <a:prstGeom prst="rect">
            <a:avLst/>
          </a:prstGeom>
        </p:spPr>
      </p:pic>
      <p:pic>
        <p:nvPicPr>
          <p:cNvPr id="16" name="Picture 15">
            <a:hlinkClick r:id="rId7"/>
            <a:extLst>
              <a:ext uri="{FF2B5EF4-FFF2-40B4-BE49-F238E27FC236}">
                <a16:creationId xmlns:a16="http://schemas.microsoft.com/office/drawing/2014/main" id="{B943E695-61A1-42AB-8FE6-9E9D8764ABE1}"/>
              </a:ext>
            </a:extLst>
          </p:cNvPr>
          <p:cNvPicPr>
            <a:picLocks noChangeAspect="1"/>
          </p:cNvPicPr>
          <p:nvPr/>
        </p:nvPicPr>
        <p:blipFill>
          <a:blip r:embed="rId8"/>
          <a:stretch>
            <a:fillRect/>
          </a:stretch>
        </p:blipFill>
        <p:spPr>
          <a:xfrm>
            <a:off x="5367557" y="4431198"/>
            <a:ext cx="3479060" cy="1781664"/>
          </a:xfrm>
          <a:prstGeom prst="rect">
            <a:avLst/>
          </a:prstGeom>
        </p:spPr>
      </p:pic>
    </p:spTree>
    <p:extLst>
      <p:ext uri="{BB962C8B-B14F-4D97-AF65-F5344CB8AC3E}">
        <p14:creationId xmlns:p14="http://schemas.microsoft.com/office/powerpoint/2010/main" val="94861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1" y="-1"/>
            <a:ext cx="8650526" cy="6857999"/>
          </a:xfrm>
        </p:spPr>
        <p:txBody>
          <a:bodyPr lIns="91440" tIns="45720" rIns="91440" bIns="45720" anchor="t"/>
          <a:lstStyle/>
          <a:p>
            <a:pPr marL="0" indent="0">
              <a:buNone/>
            </a:pPr>
            <a:r>
              <a:rPr lang="en-GB" sz="2000" b="1"/>
              <a:t>Information Sharing</a:t>
            </a:r>
          </a:p>
          <a:p>
            <a:r>
              <a:rPr lang="en-GB" sz="2000"/>
              <a:t>Recognise the importance of information sharing between practitioners and local agencies. The Data Protection Act &amp; UK GDPR to process personal information fairly and lawfully. </a:t>
            </a:r>
          </a:p>
          <a:p>
            <a:r>
              <a:rPr lang="en-GB" sz="2000"/>
              <a:t>Ensuring safe and secure storage of information. </a:t>
            </a:r>
          </a:p>
          <a:p>
            <a:r>
              <a:rPr lang="en-GB" sz="2000"/>
              <a:t>Ensure relevant staff have due regard to </a:t>
            </a:r>
            <a:r>
              <a:rPr lang="en-GB" sz="2000" b="1"/>
              <a:t>share</a:t>
            </a:r>
            <a:r>
              <a:rPr lang="en-GB" sz="2000"/>
              <a:t> and </a:t>
            </a:r>
            <a:r>
              <a:rPr lang="en-GB" sz="2000" b="1"/>
              <a:t>withhold</a:t>
            </a:r>
            <a:r>
              <a:rPr lang="en-GB" sz="2000"/>
              <a:t> personal information. </a:t>
            </a:r>
          </a:p>
          <a:p>
            <a:pPr marL="0" indent="0">
              <a:buNone/>
            </a:pPr>
            <a:endParaRPr lang="en-GB" sz="2000" b="1"/>
          </a:p>
          <a:p>
            <a:pPr marL="0" indent="0">
              <a:buNone/>
            </a:pPr>
            <a:r>
              <a:rPr lang="en-GB" sz="2000" b="1"/>
              <a:t>Staff training and opportunities to teach safeguarding</a:t>
            </a:r>
            <a:endParaRPr lang="en-GB" sz="2000" b="1">
              <a:cs typeface="Calibri"/>
            </a:endParaRPr>
          </a:p>
          <a:p>
            <a:r>
              <a:rPr lang="en-GB" sz="2000"/>
              <a:t>Ensure that </a:t>
            </a:r>
            <a:r>
              <a:rPr lang="en-GB" sz="2000" b="1"/>
              <a:t>all staff</a:t>
            </a:r>
            <a:r>
              <a:rPr lang="en-GB" sz="2000"/>
              <a:t> undergo safeguarding and child protection training at induction and regularly updated (</a:t>
            </a:r>
            <a:r>
              <a:rPr lang="en-GB" sz="2000" b="1"/>
              <a:t>at least annually</a:t>
            </a:r>
            <a:r>
              <a:rPr lang="en-GB" sz="2000"/>
              <a:t>) including online safety which, amongst other things, includes an understanding of the expectations, applicable roles and responsibilities in relation to filtering and monitoring. </a:t>
            </a:r>
          </a:p>
          <a:p>
            <a:r>
              <a:rPr lang="en-GB" sz="2000"/>
              <a:t>Children are taught how to keep themselves and others safe including online, and safeguarding on the curriculum is integrated. </a:t>
            </a:r>
            <a:endParaRPr lang="en-GB" sz="2000">
              <a:cs typeface="Calibri"/>
            </a:endParaRPr>
          </a:p>
          <a:p>
            <a:r>
              <a:rPr lang="en-GB" sz="2000"/>
              <a:t>Recognise the expertise staff and provide opportunities for staff to contribute to  and shape safeguarding arrangements and child protection policy. </a:t>
            </a:r>
          </a:p>
          <a:p>
            <a:r>
              <a:rPr lang="en-GB" sz="2000"/>
              <a:t>Teachers' standards expectations for managing behaviour effectively requires teachers to have a clear understanding of needs of all pupils. </a:t>
            </a:r>
          </a:p>
        </p:txBody>
      </p:sp>
      <p:pic>
        <p:nvPicPr>
          <p:cNvPr id="4098" name="Picture 2" descr="People holding connected copy space circle icons Free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2927" y="1"/>
            <a:ext cx="3001142" cy="218134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7657" r="7314"/>
          <a:stretch/>
        </p:blipFill>
        <p:spPr bwMode="auto">
          <a:xfrm>
            <a:off x="9099933" y="2746807"/>
            <a:ext cx="2756282" cy="1532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See the source image">
            <a:extLst>
              <a:ext uri="{FF2B5EF4-FFF2-40B4-BE49-F238E27FC236}">
                <a16:creationId xmlns:a16="http://schemas.microsoft.com/office/drawing/2014/main" id="{C6DCBE40-0E58-44A3-B6D6-679AE5BE614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21586" y="4511694"/>
            <a:ext cx="3270414" cy="2181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23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0" presetClass="exit" presetSubtype="0" fill="hold" nodeType="withEffect">
                                  <p:stCondLst>
                                    <p:cond delay="0"/>
                                  </p:stCondLst>
                                  <p:childTnLst>
                                    <p:animEffect transition="out" filter="fade">
                                      <p:cBhvr>
                                        <p:cTn id="24" dur="500"/>
                                        <p:tgtEl>
                                          <p:spTgt spid="3">
                                            <p:txEl>
                                              <p:pRg st="0" end="0"/>
                                            </p:txEl>
                                          </p:spTgt>
                                        </p:tgtEl>
                                      </p:cBhvr>
                                    </p:animEffect>
                                    <p:set>
                                      <p:cBhvr>
                                        <p:cTn id="25" dur="1" fill="hold">
                                          <p:stCondLst>
                                            <p:cond delay="499"/>
                                          </p:stCondLst>
                                        </p:cTn>
                                        <p:tgtEl>
                                          <p:spTgt spid="3">
                                            <p:txEl>
                                              <p:pRg st="0" end="0"/>
                                            </p:txEl>
                                          </p:spTgt>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3">
                                            <p:txEl>
                                              <p:pRg st="1" end="1"/>
                                            </p:txEl>
                                          </p:spTgt>
                                        </p:tgtEl>
                                      </p:cBhvr>
                                    </p:animEffect>
                                    <p:set>
                                      <p:cBhvr>
                                        <p:cTn id="28" dur="1" fill="hold">
                                          <p:stCondLst>
                                            <p:cond delay="499"/>
                                          </p:stCondLst>
                                        </p:cTn>
                                        <p:tgtEl>
                                          <p:spTgt spid="3">
                                            <p:txEl>
                                              <p:pRg st="1" end="1"/>
                                            </p:txEl>
                                          </p:spTgt>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3">
                                            <p:txEl>
                                              <p:pRg st="2" end="2"/>
                                            </p:txEl>
                                          </p:spTgt>
                                        </p:tgtEl>
                                      </p:cBhvr>
                                    </p:animEffect>
                                    <p:set>
                                      <p:cBhvr>
                                        <p:cTn id="31" dur="1" fill="hold">
                                          <p:stCondLst>
                                            <p:cond delay="499"/>
                                          </p:stCondLst>
                                        </p:cTn>
                                        <p:tgtEl>
                                          <p:spTgt spid="3">
                                            <p:txEl>
                                              <p:pRg st="2" end="2"/>
                                            </p:txEl>
                                          </p:spTgt>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3">
                                            <p:txEl>
                                              <p:pRg st="3" end="3"/>
                                            </p:txEl>
                                          </p:spTgt>
                                        </p:tgtEl>
                                      </p:cBhvr>
                                    </p:animEffect>
                                    <p:set>
                                      <p:cBhvr>
                                        <p:cTn id="34" dur="1" fill="hold">
                                          <p:stCondLst>
                                            <p:cond delay="499"/>
                                          </p:stCondLst>
                                        </p:cTn>
                                        <p:tgtEl>
                                          <p:spTgt spid="3">
                                            <p:txEl>
                                              <p:pRg st="3" end="3"/>
                                            </p:txEl>
                                          </p:spTgt>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4098"/>
                                        </p:tgtEl>
                                      </p:cBhvr>
                                    </p:animEffect>
                                    <p:set>
                                      <p:cBhvr>
                                        <p:cTn id="37" dur="1" fill="hold">
                                          <p:stCondLst>
                                            <p:cond delay="499"/>
                                          </p:stCondLst>
                                        </p:cTn>
                                        <p:tgtEl>
                                          <p:spTgt spid="409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4099"/>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03F2031-C529-40F8-B1BB-CD97AA06230E}"/>
              </a:ext>
            </a:extLst>
          </p:cNvPr>
          <p:cNvSpPr>
            <a:spLocks noGrp="1"/>
          </p:cNvSpPr>
          <p:nvPr>
            <p:ph idx="1"/>
          </p:nvPr>
        </p:nvSpPr>
        <p:spPr>
          <a:xfrm>
            <a:off x="96116" y="72514"/>
            <a:ext cx="8950036" cy="2389908"/>
          </a:xfrm>
        </p:spPr>
        <p:txBody>
          <a:bodyPr lIns="91440" tIns="45720" rIns="91440" bIns="45720" anchor="t"/>
          <a:lstStyle/>
          <a:p>
            <a:endParaRPr lang="en-GB" sz="2000"/>
          </a:p>
          <a:p>
            <a:endParaRPr lang="en-GB" sz="2000"/>
          </a:p>
          <a:p>
            <a:endParaRPr lang="en-GB"/>
          </a:p>
        </p:txBody>
      </p:sp>
      <p:pic>
        <p:nvPicPr>
          <p:cNvPr id="9" name="Picture 6" descr="Stop bullying concept Free Vector">
            <a:extLst>
              <a:ext uri="{FF2B5EF4-FFF2-40B4-BE49-F238E27FC236}">
                <a16:creationId xmlns:a16="http://schemas.microsoft.com/office/drawing/2014/main" id="{54C79687-CF50-45EB-B6EB-A7222CC376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7537" y="1612024"/>
            <a:ext cx="5059913" cy="363395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1570735-716B-4D47-ABB4-007A1CFB0725}"/>
              </a:ext>
            </a:extLst>
          </p:cNvPr>
          <p:cNvSpPr txBox="1"/>
          <p:nvPr/>
        </p:nvSpPr>
        <p:spPr>
          <a:xfrm>
            <a:off x="397458" y="510209"/>
            <a:ext cx="6337171" cy="563231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Calibri"/>
                <a:ea typeface="+mn-ea"/>
                <a:cs typeface="+mn-cs"/>
              </a:rPr>
              <a:t>Child on child harm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effectLst/>
                <a:uLnTx/>
                <a:uFillTx/>
                <a:latin typeface="Calibri"/>
                <a:ea typeface="+mn-ea"/>
                <a:cs typeface="+mn-cs"/>
              </a:rPr>
              <a:t>Your safeguarding and child protection policy should contain: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effectLst/>
                <a:uLnTx/>
                <a:uFillTx/>
                <a:latin typeface="Calibri"/>
                <a:ea typeface="+mn-ea"/>
              </a:rPr>
              <a:t>Procedures to minimise child on child abuse,  </a:t>
            </a:r>
            <a:endParaRPr kumimoji="0" lang="en-GB" sz="2000" b="0" i="0" u="none" strike="noStrike" kern="1200" cap="none" spc="0" normalizeH="0" baseline="0" noProof="0">
              <a:ln>
                <a:noFill/>
              </a:ln>
              <a:effectLst/>
              <a:uLnTx/>
              <a:uFillTx/>
              <a:latin typeface="Calibri"/>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effectLst/>
                <a:uLnTx/>
                <a:uFillTx/>
                <a:latin typeface="Calibri"/>
                <a:ea typeface="+mn-ea"/>
                <a:cs typeface="+mn-cs"/>
              </a:rPr>
              <a:t>The systems in place for children to confidently report abuse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effectLst/>
                <a:uLnTx/>
                <a:uFillTx/>
                <a:latin typeface="Calibri"/>
                <a:ea typeface="+mn-ea"/>
              </a:rPr>
              <a:t>how incidents are recorded, investigated and dealt with,</a:t>
            </a:r>
            <a:endParaRPr kumimoji="0" lang="en-GB" sz="2000" b="0" i="0" u="none" strike="noStrike" kern="1200" cap="none" spc="0" normalizeH="0" baseline="0" noProof="0">
              <a:ln>
                <a:noFill/>
              </a:ln>
              <a:effectLst/>
              <a:uLnTx/>
              <a:uFillTx/>
              <a:latin typeface="Calibri"/>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effectLst/>
                <a:uLnTx/>
                <a:uFillTx/>
                <a:latin typeface="Calibri"/>
                <a:ea typeface="+mn-ea"/>
                <a:cs typeface="+mn-cs"/>
              </a:rPr>
              <a:t>Clear processes of how victims, perpetrators, </a:t>
            </a:r>
            <a:r>
              <a:rPr kumimoji="0" lang="en-GB" sz="2000" b="0" i="0" u="none" strike="noStrike" kern="1200" cap="none" spc="0" normalizeH="0" baseline="0" noProof="0">
                <a:ln>
                  <a:noFill/>
                </a:ln>
                <a:effectLst/>
                <a:uLnTx/>
                <a:uFillTx/>
                <a:latin typeface="Calibri"/>
                <a:ea typeface="+mn-ea"/>
              </a:rPr>
              <a:t>and other children affected by child-on-child abuse will be supported, </a:t>
            </a:r>
            <a:endParaRPr kumimoji="0" lang="en-GB" sz="2000" b="0" i="0" u="none" strike="noStrike" kern="1200" cap="none" spc="0" normalizeH="0" baseline="0" noProof="0">
              <a:ln>
                <a:noFill/>
              </a:ln>
              <a:effectLst/>
              <a:uLnTx/>
              <a:uFillTx/>
              <a:latin typeface="Calibri"/>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effectLst/>
                <a:uLnTx/>
                <a:uFillTx/>
                <a:latin typeface="Calibri"/>
                <a:ea typeface="+mn-ea"/>
                <a:cs typeface="+mn-cs"/>
              </a:rPr>
              <a:t>A recognition that even if there are no reported cases of child-on-child abuse, abuse may still be taking place.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effectLst/>
                <a:uLnTx/>
                <a:uFillTx/>
                <a:latin typeface="Calibri"/>
                <a:ea typeface="+mn-ea"/>
                <a:cs typeface="+mn-cs"/>
              </a:rPr>
              <a:t>Zero tolerance approach to abuse - should not be passed off as ‘banter’, or ‘part of growing up’…..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effectLst/>
                <a:uLnTx/>
                <a:uFillTx/>
                <a:latin typeface="Calibri"/>
                <a:ea typeface="+mn-ea"/>
                <a:cs typeface="+mn-cs"/>
              </a:rPr>
              <a:t>Gender – girls more likely to be victims – (cultural competency</a:t>
            </a:r>
            <a:r>
              <a:rPr kumimoji="0" lang="en-GB" sz="2000" b="0" i="0" u="none" strike="noStrike" kern="1200" cap="none" spc="0" normalizeH="0" baseline="0" noProof="0">
                <a:ln>
                  <a:noFill/>
                </a:ln>
                <a:effectLst/>
                <a:uLnTx/>
                <a:uFillTx/>
                <a:latin typeface="Calibri"/>
                <a:ea typeface="+mn-ea"/>
              </a:rPr>
              <a:t>)</a:t>
            </a:r>
            <a:endParaRPr kumimoji="0" lang="en-GB" sz="2000" b="0" i="0" u="none" strike="noStrike" kern="1200" cap="none" spc="0" normalizeH="0" baseline="0" noProof="0">
              <a:ln>
                <a:noFill/>
              </a:ln>
              <a:effectLst/>
              <a:uLnTx/>
              <a:uFillTx/>
              <a:latin typeface="Calibri"/>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black"/>
                </a:solidFill>
                <a:effectLst/>
                <a:uLnTx/>
                <a:uFillTx/>
                <a:latin typeface="Calibri"/>
                <a:ea typeface="+mn-ea"/>
                <a:cs typeface="+mn-cs"/>
              </a:rPr>
              <a:t>Different forms that child-on-child harm can take. </a:t>
            </a:r>
            <a:endParaRPr kumimoji="0" lang="en-GB" sz="2000" b="0" i="0" u="none" strike="noStrike" kern="1200" cap="none" spc="0" normalizeH="0" baseline="0" noProof="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14090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456E8DEC-B272-4D74-B0D4-F45EF5E33EAB}"/>
              </a:ext>
            </a:extLst>
          </p:cNvPr>
          <p:cNvSpPr txBox="1">
            <a:spLocks/>
          </p:cNvSpPr>
          <p:nvPr/>
        </p:nvSpPr>
        <p:spPr>
          <a:xfrm>
            <a:off x="304801" y="218208"/>
            <a:ext cx="7010399" cy="3572741"/>
          </a:xfrm>
          <a:prstGeom prst="rect">
            <a:avLst/>
          </a:prstGeom>
        </p:spPr>
        <p:txBody>
          <a:bodyPr lIns="91440" tIns="45720" rIns="91440" bIns="45720" anchor="t"/>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2000" b="1" i="0" u="none" strike="noStrike" kern="1200" cap="none" spc="0" normalizeH="0" baseline="0" noProof="0">
                <a:ln>
                  <a:noFill/>
                </a:ln>
                <a:solidFill>
                  <a:prstClr val="black"/>
                </a:solidFill>
                <a:effectLst/>
                <a:uLnTx/>
                <a:uFillTx/>
                <a:latin typeface="Calibri"/>
                <a:ea typeface="+mn-ea"/>
                <a:cs typeface="+mn-cs"/>
              </a:rPr>
              <a:t>Use of ‘reasonable force’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2000" b="0" i="0" u="none" strike="noStrike" kern="1200" cap="none" spc="0" normalizeH="0" baseline="0" noProof="0">
                <a:ln>
                  <a:noFill/>
                </a:ln>
                <a:solidFill>
                  <a:prstClr val="black"/>
                </a:solidFill>
                <a:effectLst/>
                <a:uLnTx/>
                <a:uFillTx/>
                <a:latin typeface="Calibri"/>
                <a:ea typeface="+mn-ea"/>
                <a:cs typeface="+mn-cs"/>
              </a:rPr>
              <a:t>Headteachers and governance to adopt sensible policies which allow and support their staff to make appropriate physical contact. </a:t>
            </a:r>
            <a:endParaRPr kumimoji="0" lang="en-GB" sz="20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GB" sz="2000" b="1"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2000" b="1" i="0" u="none" strike="noStrike" kern="1200" cap="none" spc="0" normalizeH="0" baseline="0" noProof="0">
                <a:ln>
                  <a:noFill/>
                </a:ln>
                <a:solidFill>
                  <a:prstClr val="black"/>
                </a:solidFill>
                <a:effectLst/>
                <a:uLnTx/>
                <a:uFillTx/>
                <a:latin typeface="Calibri"/>
                <a:ea typeface="+mn-ea"/>
                <a:cs typeface="+mn-cs"/>
              </a:rPr>
              <a:t>Use of school/college premises for non-school/college activities. </a:t>
            </a:r>
            <a:endParaRPr kumimoji="0" lang="en-GB" sz="2000" b="1" i="0" u="none" strike="noStrike" kern="1200" cap="none" spc="0" normalizeH="0" baseline="0" noProof="0">
              <a:ln>
                <a:noFill/>
              </a:ln>
              <a:solidFill>
                <a:prstClr val="black"/>
              </a:solidFill>
              <a:effectLst/>
              <a:uLnTx/>
              <a:uFillTx/>
              <a:latin typeface="Calibri"/>
              <a:ea typeface="+mn-ea"/>
              <a:cs typeface="Calibri"/>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2000" b="0" i="0" u="none" strike="noStrike" kern="1200" cap="none" spc="0" normalizeH="0" baseline="0" noProof="0">
                <a:ln>
                  <a:noFill/>
                </a:ln>
                <a:solidFill>
                  <a:prstClr val="black"/>
                </a:solidFill>
                <a:effectLst/>
                <a:uLnTx/>
                <a:uFillTx/>
                <a:latin typeface="Calibri"/>
                <a:ea typeface="+mn-ea"/>
                <a:cs typeface="+mn-cs"/>
              </a:rPr>
              <a:t>Ensure that there appropriate arrangements for keeping children safe</a:t>
            </a:r>
            <a:endParaRPr kumimoji="0" lang="en-GB" sz="2000" b="0" i="0" u="none" strike="noStrike" kern="1200" cap="none" spc="0" normalizeH="0" baseline="0" noProof="0">
              <a:ln>
                <a:noFill/>
              </a:ln>
              <a:solidFill>
                <a:prstClr val="black"/>
              </a:solidFill>
              <a:effectLst/>
              <a:uLnTx/>
              <a:uFillTx/>
              <a:latin typeface="Calibri"/>
              <a:ea typeface="+mn-ea"/>
              <a:cs typeface="Calibri"/>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2000" b="0" i="0" u="none" strike="noStrike" kern="1200" cap="none" spc="0" normalizeH="0" baseline="0" noProof="0">
                <a:ln>
                  <a:noFill/>
                </a:ln>
                <a:solidFill>
                  <a:prstClr val="black"/>
                </a:solidFill>
                <a:effectLst/>
                <a:uLnTx/>
                <a:uFillTx/>
                <a:latin typeface="Calibri"/>
                <a:ea typeface="+mn-ea"/>
                <a:cs typeface="+mn-cs"/>
              </a:rPr>
              <a:t>Seek assurances that the provider concerned has appropriate safeguarding and child protection policies and procedures in place.</a:t>
            </a:r>
            <a:endParaRPr kumimoji="0" lang="en-GB" sz="2000" b="0" i="0" u="none" strike="noStrike" kern="1200" cap="none" spc="0" normalizeH="0" baseline="0" noProof="0">
              <a:ln>
                <a:noFill/>
              </a:ln>
              <a:solidFill>
                <a:prstClr val="black"/>
              </a:solidFill>
              <a:effectLst/>
              <a:uLnTx/>
              <a:uFillTx/>
              <a:latin typeface="Calibri"/>
              <a:ea typeface="+mn-ea"/>
              <a:cs typeface="Calibri"/>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2000" b="0" i="0" u="none" strike="noStrike" kern="1200" cap="none" spc="0" normalizeH="0" baseline="0" noProof="0">
                <a:ln>
                  <a:noFill/>
                </a:ln>
                <a:solidFill>
                  <a:prstClr val="black"/>
                </a:solidFill>
                <a:effectLst/>
                <a:uLnTx/>
                <a:uFillTx/>
                <a:latin typeface="Calibri"/>
                <a:ea typeface="+mn-ea"/>
                <a:cs typeface="+mn-cs"/>
              </a:rPr>
              <a:t>Ensure safeguarding requirements are included in any lease/hire agreement.</a:t>
            </a:r>
            <a:endParaRPr kumimoji="0" lang="en-GB" sz="2000" b="0" i="0" u="none" strike="noStrike" kern="1200" cap="none" spc="0" normalizeH="0" baseline="0" noProof="0">
              <a:ln>
                <a:noFill/>
              </a:ln>
              <a:solidFill>
                <a:prstClr val="black"/>
              </a:solidFill>
              <a:effectLst/>
              <a:uLnTx/>
              <a:uFillTx/>
              <a:latin typeface="Calibri"/>
              <a:ea typeface="+mn-ea"/>
              <a:cs typeface="Calibri"/>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2000" b="0" i="0" u="none" strike="noStrike" kern="1200" cap="none" spc="0" normalizeH="0" baseline="0" noProof="0">
                <a:ln>
                  <a:noFill/>
                </a:ln>
                <a:solidFill>
                  <a:prstClr val="black"/>
                </a:solidFill>
                <a:effectLst/>
                <a:uLnTx/>
                <a:uFillTx/>
                <a:latin typeface="Calibri"/>
                <a:ea typeface="+mn-ea"/>
                <a:cs typeface="+mn-cs"/>
                <a:hlinkClick r:id="rId3"/>
              </a:rPr>
              <a:t>After-school clubs, community activities and tuition: safeguarding guidance for providers - GOV.UK (www.gov.uk)</a:t>
            </a:r>
            <a:endParaRPr kumimoji="0" lang="en-GB" sz="2000" b="0" i="0" u="none" strike="noStrike" kern="1200" cap="none" spc="0" normalizeH="0" baseline="0" noProof="0">
              <a:ln>
                <a:noFill/>
              </a:ln>
              <a:solidFill>
                <a:prstClr val="black"/>
              </a:solidFill>
              <a:effectLst/>
              <a:uLnTx/>
              <a:uFillTx/>
              <a:latin typeface="Calibri"/>
              <a:ea typeface="+mn-ea"/>
              <a:cs typeface="Calibri"/>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GB" sz="20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2000" b="1" i="0" u="none" strike="noStrike" kern="1200" cap="none" spc="0" normalizeH="0" baseline="0" noProof="0">
                <a:ln>
                  <a:noFill/>
                </a:ln>
                <a:solidFill>
                  <a:prstClr val="black"/>
                </a:solidFill>
                <a:effectLst/>
                <a:uLnTx/>
                <a:uFillTx/>
                <a:latin typeface="Calibri"/>
                <a:ea typeface="+mn-ea"/>
                <a:cs typeface="+mn-cs"/>
              </a:rPr>
              <a:t>Alternative Provision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2000" b="0" i="0" u="none" strike="noStrike" kern="1200" cap="none" spc="0" normalizeH="0" baseline="0" noProof="0">
                <a:ln>
                  <a:noFill/>
                </a:ln>
                <a:solidFill>
                  <a:prstClr val="black"/>
                </a:solidFill>
                <a:effectLst/>
                <a:uLnTx/>
                <a:uFillTx/>
                <a:latin typeface="Calibri"/>
                <a:ea typeface="+mn-ea"/>
                <a:cs typeface="+mn-cs"/>
              </a:rPr>
              <a:t>Governance should be aware of the additional risk of harm that their pupils maybe vulnerable to.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GB" sz="20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GB" sz="20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GB" sz="2000" b="0" i="0" u="none" strike="noStrike" kern="1200" cap="none" spc="0" normalizeH="0" baseline="0" noProof="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7ACABC2C-ED0C-427A-9F6C-F08FDF8DF292}"/>
              </a:ext>
            </a:extLst>
          </p:cNvPr>
          <p:cNvPicPr>
            <a:picLocks noChangeAspect="1"/>
          </p:cNvPicPr>
          <p:nvPr/>
        </p:nvPicPr>
        <p:blipFill>
          <a:blip r:embed="rId4"/>
          <a:stretch>
            <a:fillRect/>
          </a:stretch>
        </p:blipFill>
        <p:spPr>
          <a:xfrm>
            <a:off x="8426026" y="218208"/>
            <a:ext cx="3086523" cy="2012950"/>
          </a:xfrm>
          <a:prstGeom prst="rect">
            <a:avLst/>
          </a:prstGeom>
        </p:spPr>
      </p:pic>
      <p:pic>
        <p:nvPicPr>
          <p:cNvPr id="4" name="Picture 3" descr="Diagram, engineering drawing&#10;&#10;Description automatically generated">
            <a:extLst>
              <a:ext uri="{FF2B5EF4-FFF2-40B4-BE49-F238E27FC236}">
                <a16:creationId xmlns:a16="http://schemas.microsoft.com/office/drawing/2014/main" id="{5B00A23D-C169-4BD0-866B-883B8E5D133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595" b="89979" l="5272" r="95687">
                        <a14:foregroundMark x1="11182" y1="30917" x2="5591" y2="42857"/>
                        <a14:foregroundMark x1="5591" y1="42857" x2="11022" y2="49041"/>
                        <a14:foregroundMark x1="88978" y1="57996" x2="92812" y2="64392"/>
                        <a14:foregroundMark x1="95687" y1="63753" x2="95687" y2="63753"/>
                      </a14:backgroundRemoval>
                    </a14:imgEffect>
                  </a14:imgLayer>
                </a14:imgProps>
              </a:ext>
              <a:ext uri="{28A0092B-C50C-407E-A947-70E740481C1C}">
                <a14:useLocalDpi xmlns:a14="http://schemas.microsoft.com/office/drawing/2010/main" val="0"/>
              </a:ext>
            </a:extLst>
          </a:blip>
          <a:stretch>
            <a:fillRect/>
          </a:stretch>
        </p:blipFill>
        <p:spPr>
          <a:xfrm>
            <a:off x="7851881" y="2099572"/>
            <a:ext cx="3839515" cy="2876569"/>
          </a:xfrm>
          <a:prstGeom prst="rect">
            <a:avLst/>
          </a:prstGeom>
        </p:spPr>
      </p:pic>
      <p:pic>
        <p:nvPicPr>
          <p:cNvPr id="3" name="Picture 2">
            <a:extLst>
              <a:ext uri="{FF2B5EF4-FFF2-40B4-BE49-F238E27FC236}">
                <a16:creationId xmlns:a16="http://schemas.microsoft.com/office/drawing/2014/main" id="{08F643EA-DC9B-439D-9C17-E20D8ED93E66}"/>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11200"/>
                    </a14:imgEffect>
                  </a14:imgLayer>
                </a14:imgProps>
              </a:ext>
            </a:extLst>
          </a:blip>
          <a:stretch>
            <a:fillRect/>
          </a:stretch>
        </p:blipFill>
        <p:spPr>
          <a:xfrm>
            <a:off x="8711906" y="4833257"/>
            <a:ext cx="2880388" cy="1916566"/>
          </a:xfrm>
          <a:prstGeom prst="rect">
            <a:avLst/>
          </a:prstGeom>
        </p:spPr>
      </p:pic>
    </p:spTree>
    <p:extLst>
      <p:ext uri="{BB962C8B-B14F-4D97-AF65-F5344CB8AC3E}">
        <p14:creationId xmlns:p14="http://schemas.microsoft.com/office/powerpoint/2010/main" val="133940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6">
                                            <p:txEl>
                                              <p:pRg st="3" end="3"/>
                                            </p:txEl>
                                          </p:spTgt>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6">
                                            <p:txEl>
                                              <p:pRg st="4" end="4"/>
                                            </p:txEl>
                                          </p:spTgt>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6">
                                            <p:txEl>
                                              <p:pRg st="5" end="5"/>
                                            </p:txEl>
                                          </p:spTgt>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6">
                                            <p:txEl>
                                              <p:pRg st="6" end="6"/>
                                            </p:txEl>
                                          </p:spTgt>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6">
                                            <p:txEl>
                                              <p:pRg st="7" end="7"/>
                                            </p:txEl>
                                          </p:spTgt>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5" y="0"/>
            <a:ext cx="8474917" cy="6729984"/>
          </a:xfrm>
        </p:spPr>
        <p:txBody>
          <a:bodyPr lIns="91440" tIns="45720" rIns="91440" bIns="45720" anchor="t"/>
          <a:lstStyle/>
          <a:p>
            <a:pPr marL="0" indent="0">
              <a:buNone/>
            </a:pPr>
            <a:r>
              <a:rPr lang="en-GB" sz="2000" b="1"/>
              <a:t>Children at potentially a greater risk of harm</a:t>
            </a:r>
          </a:p>
          <a:p>
            <a:pPr marL="0" indent="0">
              <a:buNone/>
            </a:pPr>
            <a:r>
              <a:rPr lang="en-GB" sz="2000" b="1"/>
              <a:t>Children who need a social worker</a:t>
            </a:r>
            <a:endParaRPr lang="en-GB" sz="2000" b="1">
              <a:cs typeface="Calibri"/>
            </a:endParaRPr>
          </a:p>
          <a:p>
            <a:r>
              <a:rPr lang="en-GB" sz="2000"/>
              <a:t>New duties around </a:t>
            </a:r>
            <a:r>
              <a:rPr lang="en-GB" sz="2000" b="1"/>
              <a:t>promoting the educational outcomes </a:t>
            </a:r>
            <a:r>
              <a:rPr lang="en-GB" sz="2000"/>
              <a:t>and making reasonable adjustments to ensure a culture of high aspirations are maintained for this cohort. </a:t>
            </a:r>
          </a:p>
          <a:p>
            <a:r>
              <a:rPr lang="en-GB" sz="2000"/>
              <a:t>Duties around Children missing education and Elective Home Education.  </a:t>
            </a:r>
            <a:endParaRPr lang="en-GB" sz="2000">
              <a:cs typeface="Calibri"/>
            </a:endParaRPr>
          </a:p>
          <a:p>
            <a:pPr marL="0" indent="0">
              <a:buNone/>
            </a:pPr>
            <a:endParaRPr lang="en-GB" sz="2000" b="1"/>
          </a:p>
          <a:p>
            <a:pPr marL="0" indent="0">
              <a:buNone/>
            </a:pPr>
            <a:r>
              <a:rPr lang="en-GB" sz="2000" b="1"/>
              <a:t>Mental health</a:t>
            </a:r>
            <a:endParaRPr lang="en-GB" sz="2000" b="1">
              <a:cs typeface="Calibri"/>
            </a:endParaRPr>
          </a:p>
          <a:p>
            <a:r>
              <a:rPr lang="en-GB" sz="2000"/>
              <a:t>Should ensure that they have clear systems and processes in place for identifying possible mental health problems, including routes to escalate and clear referral and accountability systems. </a:t>
            </a:r>
            <a:endParaRPr lang="en-GB" sz="2000">
              <a:cs typeface="Calibri"/>
            </a:endParaRPr>
          </a:p>
          <a:p>
            <a:endParaRPr lang="en-GB" sz="2000"/>
          </a:p>
          <a:p>
            <a:pPr marL="0" indent="0">
              <a:buNone/>
            </a:pPr>
            <a:r>
              <a:rPr lang="en-GB" sz="2000" b="1" strike="sngStrike"/>
              <a:t>Looked after Children </a:t>
            </a:r>
            <a:r>
              <a:rPr lang="en-GB" sz="2000" b="1"/>
              <a:t>(Children in Care) and previously looked after children </a:t>
            </a:r>
            <a:endParaRPr lang="en-GB" sz="2000" b="1">
              <a:cs typeface="Calibri"/>
            </a:endParaRPr>
          </a:p>
          <a:p>
            <a:r>
              <a:rPr lang="en-GB" sz="2000"/>
              <a:t>Should ensure that staff have the skills, knowledge and understanding to keep looked after children safe. </a:t>
            </a:r>
            <a:endParaRPr lang="en-GB" sz="2000">
              <a:cs typeface="Calibri"/>
            </a:endParaRPr>
          </a:p>
          <a:p>
            <a:r>
              <a:rPr lang="en-GB" sz="2000"/>
              <a:t>Appoint a designated teacher to promote the educational achievement of Children in Care and those who have left care through adoption, special guardianship or child arrangements orders. </a:t>
            </a:r>
            <a:endParaRPr lang="en-GB" sz="2000">
              <a:cs typeface="Calibri"/>
            </a:endParaRPr>
          </a:p>
          <a:p>
            <a:endParaRPr lang="en-GB" sz="1400"/>
          </a:p>
          <a:p>
            <a:endParaRPr lang="en-GB" sz="2000"/>
          </a:p>
          <a:p>
            <a:pPr marL="0" indent="0">
              <a:buNone/>
            </a:pPr>
            <a:endParaRPr lang="en-GB" sz="2000"/>
          </a:p>
          <a:p>
            <a:endParaRPr lang="en-GB" sz="2000"/>
          </a:p>
        </p:txBody>
      </p:sp>
      <p:pic>
        <p:nvPicPr>
          <p:cNvPr id="6148" name="Picture 4" descr="Mental health awareness concept Free Vect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95" t="15883" r="2107" b="22501"/>
          <a:stretch/>
        </p:blipFill>
        <p:spPr bwMode="auto">
          <a:xfrm>
            <a:off x="9236133" y="2642483"/>
            <a:ext cx="2432957" cy="157303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Foster Care Free Vector Art - (43 Free Downloa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6792" y="4498848"/>
            <a:ext cx="3411641" cy="195667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46C4586F-C7A2-44C5-820C-F645C15B4C0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36133" y="402475"/>
            <a:ext cx="2432957" cy="1737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807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0" presetClass="entr" presetSubtype="0" fill="hold" nodeType="withEffect">
                                  <p:stCondLst>
                                    <p:cond delay="0"/>
                                  </p:stCondLst>
                                  <p:childTnLst>
                                    <p:set>
                                      <p:cBhvr>
                                        <p:cTn id="30" dur="1" fill="hold">
                                          <p:stCondLst>
                                            <p:cond delay="0"/>
                                          </p:stCondLst>
                                        </p:cTn>
                                        <p:tgtEl>
                                          <p:spTgt spid="6148"/>
                                        </p:tgtEl>
                                        <p:attrNameLst>
                                          <p:attrName>style.visibility</p:attrName>
                                        </p:attrNameLst>
                                      </p:cBhvr>
                                      <p:to>
                                        <p:strVal val="visible"/>
                                      </p:to>
                                    </p:set>
                                    <p:animEffect transition="in" filter="fade">
                                      <p:cBhvr>
                                        <p:cTn id="31" dur="500"/>
                                        <p:tgtEl>
                                          <p:spTgt spid="6148"/>
                                        </p:tgtEl>
                                      </p:cBhvr>
                                    </p:animEffect>
                                  </p:childTnLst>
                                </p:cTn>
                              </p:par>
                              <p:par>
                                <p:cTn id="32" presetID="10" presetClass="exit" presetSubtype="0" fill="hold" nodeType="withEffect">
                                  <p:stCondLst>
                                    <p:cond delay="0"/>
                                  </p:stCondLst>
                                  <p:childTnLst>
                                    <p:animEffect transition="out" filter="fade">
                                      <p:cBhvr>
                                        <p:cTn id="33" dur="500"/>
                                        <p:tgtEl>
                                          <p:spTgt spid="3">
                                            <p:txEl>
                                              <p:pRg st="0" end="0"/>
                                            </p:txEl>
                                          </p:spTgt>
                                        </p:tgtEl>
                                      </p:cBhvr>
                                    </p:animEffect>
                                    <p:set>
                                      <p:cBhvr>
                                        <p:cTn id="34" dur="1" fill="hold">
                                          <p:stCondLst>
                                            <p:cond delay="499"/>
                                          </p:stCondLst>
                                        </p:cTn>
                                        <p:tgtEl>
                                          <p:spTgt spid="3">
                                            <p:txEl>
                                              <p:pRg st="0" end="0"/>
                                            </p:txEl>
                                          </p:spTgt>
                                        </p:tgtEl>
                                        <p:attrNameLst>
                                          <p:attrName>style.visibility</p:attrName>
                                        </p:attrNameLst>
                                      </p:cBhvr>
                                      <p:to>
                                        <p:strVal val="hidden"/>
                                      </p:to>
                                    </p:set>
                                  </p:childTnLst>
                                </p:cTn>
                              </p:par>
                              <p:par>
                                <p:cTn id="35" presetID="3" presetClass="exit" presetSubtype="10" fill="hold" nodeType="withEffect">
                                  <p:stCondLst>
                                    <p:cond delay="0"/>
                                  </p:stCondLst>
                                  <p:childTnLst>
                                    <p:animEffect transition="out" filter="blinds(horizontal)">
                                      <p:cBhvr>
                                        <p:cTn id="36" dur="500"/>
                                        <p:tgtEl>
                                          <p:spTgt spid="2050"/>
                                        </p:tgtEl>
                                      </p:cBhvr>
                                    </p:animEffect>
                                    <p:set>
                                      <p:cBhvr>
                                        <p:cTn id="37" dur="1" fill="hold">
                                          <p:stCondLst>
                                            <p:cond delay="499"/>
                                          </p:stCondLst>
                                        </p:cTn>
                                        <p:tgtEl>
                                          <p:spTgt spid="2050"/>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3">
                                            <p:txEl>
                                              <p:pRg st="1" end="1"/>
                                            </p:txEl>
                                          </p:spTgt>
                                        </p:tgtEl>
                                      </p:cBhvr>
                                    </p:animEffect>
                                    <p:set>
                                      <p:cBhvr>
                                        <p:cTn id="40" dur="1" fill="hold">
                                          <p:stCondLst>
                                            <p:cond delay="499"/>
                                          </p:stCondLst>
                                        </p:cTn>
                                        <p:tgtEl>
                                          <p:spTgt spid="3">
                                            <p:txEl>
                                              <p:pRg st="1" end="1"/>
                                            </p:txEl>
                                          </p:spTgt>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3">
                                            <p:txEl>
                                              <p:pRg st="2" end="2"/>
                                            </p:txEl>
                                          </p:spTgt>
                                        </p:tgtEl>
                                      </p:cBhvr>
                                    </p:animEffect>
                                    <p:set>
                                      <p:cBhvr>
                                        <p:cTn id="43" dur="1" fill="hold">
                                          <p:stCondLst>
                                            <p:cond delay="499"/>
                                          </p:stCondLst>
                                        </p:cTn>
                                        <p:tgtEl>
                                          <p:spTgt spid="3">
                                            <p:txEl>
                                              <p:pRg st="2" end="2"/>
                                            </p:txEl>
                                          </p:spTgt>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3">
                                            <p:txEl>
                                              <p:pRg st="3" end="3"/>
                                            </p:txEl>
                                          </p:spTgt>
                                        </p:tgtEl>
                                      </p:cBhvr>
                                    </p:animEffect>
                                    <p:set>
                                      <p:cBhvr>
                                        <p:cTn id="46"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childTnLst>
                                </p:cTn>
                              </p:par>
                              <p:par>
                                <p:cTn id="57" presetID="10" presetClass="entr" presetSubtype="0" fill="hold" nodeType="withEffect">
                                  <p:stCondLst>
                                    <p:cond delay="0"/>
                                  </p:stCondLst>
                                  <p:childTnLst>
                                    <p:set>
                                      <p:cBhvr>
                                        <p:cTn id="58" dur="1" fill="hold">
                                          <p:stCondLst>
                                            <p:cond delay="0"/>
                                          </p:stCondLst>
                                        </p:cTn>
                                        <p:tgtEl>
                                          <p:spTgt spid="6150"/>
                                        </p:tgtEl>
                                        <p:attrNameLst>
                                          <p:attrName>style.visibility</p:attrName>
                                        </p:attrNameLst>
                                      </p:cBhvr>
                                      <p:to>
                                        <p:strVal val="visible"/>
                                      </p:to>
                                    </p:set>
                                    <p:animEffect transition="in" filter="fade">
                                      <p:cBhvr>
                                        <p:cTn id="59" dur="500"/>
                                        <p:tgtEl>
                                          <p:spTgt spid="6150"/>
                                        </p:tgtEl>
                                      </p:cBhvr>
                                    </p:animEffect>
                                  </p:childTnLst>
                                </p:cTn>
                              </p:par>
                              <p:par>
                                <p:cTn id="60" presetID="10" presetClass="exit" presetSubtype="0" fill="hold" nodeType="withEffect">
                                  <p:stCondLst>
                                    <p:cond delay="0"/>
                                  </p:stCondLst>
                                  <p:childTnLst>
                                    <p:animEffect transition="out" filter="fade">
                                      <p:cBhvr>
                                        <p:cTn id="61" dur="500"/>
                                        <p:tgtEl>
                                          <p:spTgt spid="3">
                                            <p:txEl>
                                              <p:pRg st="5" end="5"/>
                                            </p:txEl>
                                          </p:spTgt>
                                        </p:tgtEl>
                                      </p:cBhvr>
                                    </p:animEffect>
                                    <p:set>
                                      <p:cBhvr>
                                        <p:cTn id="62" dur="1" fill="hold">
                                          <p:stCondLst>
                                            <p:cond delay="499"/>
                                          </p:stCondLst>
                                        </p:cTn>
                                        <p:tgtEl>
                                          <p:spTgt spid="3">
                                            <p:txEl>
                                              <p:pRg st="5" end="5"/>
                                            </p:txEl>
                                          </p:spTgt>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3">
                                            <p:txEl>
                                              <p:pRg st="6" end="6"/>
                                            </p:txEl>
                                          </p:spTgt>
                                        </p:tgtEl>
                                      </p:cBhvr>
                                    </p:animEffect>
                                    <p:set>
                                      <p:cBhvr>
                                        <p:cTn id="65" dur="1" fill="hold">
                                          <p:stCondLst>
                                            <p:cond delay="499"/>
                                          </p:stCondLst>
                                        </p:cTn>
                                        <p:tgtEl>
                                          <p:spTgt spid="3">
                                            <p:txEl>
                                              <p:pRg st="6" end="6"/>
                                            </p:txEl>
                                          </p:spTgt>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6148"/>
                                        </p:tgtEl>
                                      </p:cBhvr>
                                    </p:animEffect>
                                    <p:set>
                                      <p:cBhvr>
                                        <p:cTn id="68" dur="1" fill="hold">
                                          <p:stCondLst>
                                            <p:cond delay="499"/>
                                          </p:stCondLst>
                                        </p:cTn>
                                        <p:tgtEl>
                                          <p:spTgt spid="61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06EF8B-7616-4C57-83C5-5D32E8302A56}"/>
              </a:ext>
            </a:extLst>
          </p:cNvPr>
          <p:cNvSpPr>
            <a:spLocks noGrp="1"/>
          </p:cNvSpPr>
          <p:nvPr>
            <p:ph idx="1"/>
          </p:nvPr>
        </p:nvSpPr>
        <p:spPr>
          <a:xfrm>
            <a:off x="0" y="76203"/>
            <a:ext cx="12192000" cy="1989543"/>
          </a:xfrm>
        </p:spPr>
        <p:txBody>
          <a:bodyPr lIns="91440" tIns="45720" rIns="91440" bIns="45720" anchor="t"/>
          <a:lstStyle/>
          <a:p>
            <a:pPr marL="0" indent="0">
              <a:buNone/>
            </a:pPr>
            <a:r>
              <a:rPr lang="en-GB" sz="2000" b="1"/>
              <a:t>Children with Special Educational Needs (SEN)</a:t>
            </a:r>
          </a:p>
          <a:p>
            <a:r>
              <a:rPr lang="en-GB" sz="2000"/>
              <a:t>Ensure  that the safeguarding and child protection reflects the fact that additional barriers can exist when recognising abuse and neglect in this group of children. </a:t>
            </a:r>
            <a:endParaRPr lang="en-GB" sz="2000">
              <a:cs typeface="Calibri"/>
            </a:endParaRPr>
          </a:p>
          <a:p>
            <a:r>
              <a:rPr lang="en-GB" sz="2000"/>
              <a:t>Ensure that the safeguarding and child protection policy and practice addresses additional challenges (consider what provision is in place for extra pastoral support and attention for these children).</a:t>
            </a:r>
            <a:endParaRPr lang="en-GB" sz="2000">
              <a:cs typeface="Calibri"/>
            </a:endParaRPr>
          </a:p>
          <a:p>
            <a:endParaRPr lang="en-GB" sz="2000"/>
          </a:p>
          <a:p>
            <a:endParaRPr lang="en-GB"/>
          </a:p>
        </p:txBody>
      </p:sp>
      <p:pic>
        <p:nvPicPr>
          <p:cNvPr id="2" name="Picture 1">
            <a:extLst>
              <a:ext uri="{FF2B5EF4-FFF2-40B4-BE49-F238E27FC236}">
                <a16:creationId xmlns:a16="http://schemas.microsoft.com/office/drawing/2014/main" id="{D74C2FCF-5AB2-4FEF-BC3C-EC49937E50A7}"/>
              </a:ext>
            </a:extLst>
          </p:cNvPr>
          <p:cNvPicPr>
            <a:picLocks noChangeAspect="1"/>
          </p:cNvPicPr>
          <p:nvPr/>
        </p:nvPicPr>
        <p:blipFill>
          <a:blip r:embed="rId2"/>
          <a:stretch>
            <a:fillRect/>
          </a:stretch>
        </p:blipFill>
        <p:spPr>
          <a:xfrm>
            <a:off x="3114675" y="1895471"/>
            <a:ext cx="4886325" cy="4886325"/>
          </a:xfrm>
          <a:prstGeom prst="rect">
            <a:avLst/>
          </a:prstGeom>
        </p:spPr>
      </p:pic>
    </p:spTree>
    <p:extLst>
      <p:ext uri="{BB962C8B-B14F-4D97-AF65-F5344CB8AC3E}">
        <p14:creationId xmlns:p14="http://schemas.microsoft.com/office/powerpoint/2010/main" val="4116588182"/>
      </p:ext>
    </p:extLst>
  </p:cSld>
  <p:clrMapOvr>
    <a:masterClrMapping/>
  </p:clrMapOvr>
</p:sld>
</file>

<file path=ppt/theme/theme1.xml><?xml version="1.0" encoding="utf-8"?>
<a:theme xmlns:a="http://schemas.openxmlformats.org/drawingml/2006/main" name="Template for 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2CF9492BB29D4981268F4AF38FA9B4" ma:contentTypeVersion="20" ma:contentTypeDescription="Create a new document." ma:contentTypeScope="" ma:versionID="a197f91229bd0f6f05a03b42d83628a6">
  <xsd:schema xmlns:xsd="http://www.w3.org/2001/XMLSchema" xmlns:xs="http://www.w3.org/2001/XMLSchema" xmlns:p="http://schemas.microsoft.com/office/2006/metadata/properties" xmlns:ns2="9ad6a7e5-7e17-4c98-b3ab-518dd187e2c2" xmlns:ns3="8dbe8c63-433b-43f3-9618-5953c00dffec" targetNamespace="http://schemas.microsoft.com/office/2006/metadata/properties" ma:root="true" ma:fieldsID="176c6a839aa059a660da16cf2f8b744b" ns2:_="" ns3:_="">
    <xsd:import namespace="9ad6a7e5-7e17-4c98-b3ab-518dd187e2c2"/>
    <xsd:import namespace="8dbe8c63-433b-43f3-9618-5953c00dffec"/>
    <xsd:element name="properties">
      <xsd:complexType>
        <xsd:sequence>
          <xsd:element name="documentManagement">
            <xsd:complexType>
              <xsd:all>
                <xsd:element ref="ns2:RetentionStartDate" minOccurs="0"/>
                <xsd:element ref="ns2:RetentionEvent" minOccurs="0"/>
                <xsd:element ref="ns3:MediaServiceMetadata" minOccurs="0"/>
                <xsd:element ref="ns3:MediaServiceFastMetadata" minOccurs="0"/>
                <xsd:element ref="ns2:SharedWithUsers" minOccurs="0"/>
                <xsd:element ref="ns2:SharedWithDetails"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lcf76f155ced4ddcb4097134ff3c332f" minOccurs="0"/>
                <xsd:element ref="ns2:TaxCatchAll" minOccurs="0"/>
                <xsd:element ref="ns3:MediaLengthInSeconds" minOccurs="0"/>
                <xsd:element ref="ns3:_Flow_SignoffStatu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d6a7e5-7e17-4c98-b3ab-518dd187e2c2" elementFormDefault="qualified">
    <xsd:import namespace="http://schemas.microsoft.com/office/2006/documentManagement/types"/>
    <xsd:import namespace="http://schemas.microsoft.com/office/infopath/2007/PartnerControls"/>
    <xsd:element name="RetentionStartDate" ma:index="8" nillable="true" ma:displayName="Retention Start Date" ma:description="Enter the retention start date (when known), e.g. the date that the retention period is measured from." ma:format="DateOnly" ma:internalName="RetentionStartDate">
      <xsd:simpleType>
        <xsd:restriction base="dms:DateTime"/>
      </xsd:simpleType>
    </xsd:element>
    <xsd:element name="RetentionEvent" ma:index="9" nillable="true" ma:displayName="Retention Event" ma:description="Enter a description of the event that starts the retention period. For example: 'Close of case', 'Date plan expires' etc." ma:internalName="RetentionEvent">
      <xsd:simpleType>
        <xsd:restriction base="dms:Text">
          <xsd:maxLength value="255"/>
        </xsd:restriction>
      </xsd:simpleType>
    </xsd:element>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c78a8ed7-a20a-426d-a338-c529b3f300e1}" ma:internalName="TaxCatchAll" ma:showField="CatchAllData" ma:web="9ad6a7e5-7e17-4c98-b3ab-518dd187e2c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dbe8c63-433b-43f3-9618-5953c00dffe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ecf50c9d-bc8f-48ed-ba3c-7168a5cdc8d7" ma:termSetId="09814cd3-568e-fe90-9814-8d621ff8fb84" ma:anchorId="fba54fb3-c3e1-fe81-a776-ca4b69148c4d" ma:open="true" ma:isKeyword="false">
      <xsd:complexType>
        <xsd:sequence>
          <xsd:element ref="pc:Terms" minOccurs="0" maxOccurs="1"/>
        </xsd:sequence>
      </xsd:complexType>
    </xsd:element>
    <xsd:element name="MediaLengthInSeconds" ma:index="25" nillable="true" ma:displayName="MediaLengthInSeconds" ma:hidden="true" ma:internalName="MediaLengthInSeconds" ma:readOnly="true">
      <xsd:simpleType>
        <xsd:restriction base="dms:Unknown"/>
      </xsd:simpleType>
    </xsd:element>
    <xsd:element name="_Flow_SignoffStatus" ma:index="26" nillable="true" ma:displayName="Sign-off status" ma:internalName="Sign_x002d_off_x0020_status">
      <xsd:simpleType>
        <xsd:restriction base="dms:Text"/>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etentionEvent xmlns="9ad6a7e5-7e17-4c98-b3ab-518dd187e2c2" xsi:nil="true"/>
    <TaxCatchAll xmlns="9ad6a7e5-7e17-4c98-b3ab-518dd187e2c2" xsi:nil="true"/>
    <RetentionStartDate xmlns="9ad6a7e5-7e17-4c98-b3ab-518dd187e2c2" xsi:nil="true"/>
    <lcf76f155ced4ddcb4097134ff3c332f xmlns="8dbe8c63-433b-43f3-9618-5953c00dffec">
      <Terms xmlns="http://schemas.microsoft.com/office/infopath/2007/PartnerControls"/>
    </lcf76f155ced4ddcb4097134ff3c332f>
    <_Flow_SignoffStatus xmlns="8dbe8c63-433b-43f3-9618-5953c00dffe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DB7CE3-4A7A-4168-8BC3-AA1B5F80103E}">
  <ds:schemaRefs>
    <ds:schemaRef ds:uri="8dbe8c63-433b-43f3-9618-5953c00dffec"/>
    <ds:schemaRef ds:uri="9ad6a7e5-7e17-4c98-b3ab-518dd187e2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9805FF9-EE88-42C1-9459-8A41A74C5628}">
  <ds:schemaRefs>
    <ds:schemaRef ds:uri="8dbe8c63-433b-43f3-9618-5953c00dffec"/>
    <ds:schemaRef ds:uri="9ad6a7e5-7e17-4c98-b3ab-518dd187e2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010C6D9-1CC8-4AA3-9910-B3C70C4693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11</Slides>
  <Notes>9</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Template for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Elisabeth Clark</dc:creator>
  <cp:revision>1</cp:revision>
  <dcterms:created xsi:type="dcterms:W3CDTF">2023-10-26T14:36:44Z</dcterms:created>
  <dcterms:modified xsi:type="dcterms:W3CDTF">2023-10-27T10:37:53Z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0x010100542CF9492BB29D4981268F4AF38FA9B4</vt:lpwstr>
  </property>
  <property fmtid="{D5CDD505-2E9C-101B-9397-08002B2CF9AE}" pid="3" name="MediaServiceImageTags">
    <vt:lpwstr/>
  </property>
</Properties>
</file>