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0A6EED-E839-4956-9060-6300C9C03070}" v="19" dt="2022-01-28T14:02:15.9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104" d="100"/>
          <a:sy n="104" d="100"/>
        </p:scale>
        <p:origin x="14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Marris" userId="85b026e9-d071-4a97-b42b-df4f2478528d" providerId="ADAL" clId="{8F0A6EED-E839-4956-9060-6300C9C03070}"/>
    <pc:docChg chg="undo custSel addSld modSld">
      <pc:chgData name="Laura Marris" userId="85b026e9-d071-4a97-b42b-df4f2478528d" providerId="ADAL" clId="{8F0A6EED-E839-4956-9060-6300C9C03070}" dt="2022-01-28T14:05:56.703" v="181" actId="1076"/>
      <pc:docMkLst>
        <pc:docMk/>
      </pc:docMkLst>
      <pc:sldChg chg="modSp mod setBg">
        <pc:chgData name="Laura Marris" userId="85b026e9-d071-4a97-b42b-df4f2478528d" providerId="ADAL" clId="{8F0A6EED-E839-4956-9060-6300C9C03070}" dt="2022-01-28T13:38:41.307" v="57"/>
        <pc:sldMkLst>
          <pc:docMk/>
          <pc:sldMk cId="2646379942" sldId="256"/>
        </pc:sldMkLst>
        <pc:graphicFrameChg chg="mod modGraphic">
          <ac:chgData name="Laura Marris" userId="85b026e9-d071-4a97-b42b-df4f2478528d" providerId="ADAL" clId="{8F0A6EED-E839-4956-9060-6300C9C03070}" dt="2022-01-28T13:37:30.814" v="47" actId="14734"/>
          <ac:graphicFrameMkLst>
            <pc:docMk/>
            <pc:sldMk cId="2646379942" sldId="256"/>
            <ac:graphicFrameMk id="5" creationId="{D010E911-EB52-4B1A-A2F8-07447DC1F755}"/>
          </ac:graphicFrameMkLst>
        </pc:graphicFrameChg>
      </pc:sldChg>
      <pc:sldChg chg="addSp modSp new mod setBg">
        <pc:chgData name="Laura Marris" userId="85b026e9-d071-4a97-b42b-df4f2478528d" providerId="ADAL" clId="{8F0A6EED-E839-4956-9060-6300C9C03070}" dt="2022-01-28T13:38:45.914" v="58"/>
        <pc:sldMkLst>
          <pc:docMk/>
          <pc:sldMk cId="131257931" sldId="257"/>
        </pc:sldMkLst>
        <pc:graphicFrameChg chg="add mod modGraphic">
          <ac:chgData name="Laura Marris" userId="85b026e9-d071-4a97-b42b-df4f2478528d" providerId="ADAL" clId="{8F0A6EED-E839-4956-9060-6300C9C03070}" dt="2022-01-28T13:37:38.135" v="48" actId="14734"/>
          <ac:graphicFrameMkLst>
            <pc:docMk/>
            <pc:sldMk cId="131257931" sldId="257"/>
            <ac:graphicFrameMk id="2" creationId="{4E56D367-7106-49D0-8518-25BC9089C9F1}"/>
          </ac:graphicFrameMkLst>
        </pc:graphicFrameChg>
      </pc:sldChg>
      <pc:sldChg chg="addSp modSp new mod setBg">
        <pc:chgData name="Laura Marris" userId="85b026e9-d071-4a97-b42b-df4f2478528d" providerId="ADAL" clId="{8F0A6EED-E839-4956-9060-6300C9C03070}" dt="2022-01-28T13:38:49.114" v="59"/>
        <pc:sldMkLst>
          <pc:docMk/>
          <pc:sldMk cId="4248127216" sldId="258"/>
        </pc:sldMkLst>
        <pc:graphicFrameChg chg="add mod modGraphic">
          <ac:chgData name="Laura Marris" userId="85b026e9-d071-4a97-b42b-df4f2478528d" providerId="ADAL" clId="{8F0A6EED-E839-4956-9060-6300C9C03070}" dt="2022-01-28T13:38:10.684" v="53" actId="1076"/>
          <ac:graphicFrameMkLst>
            <pc:docMk/>
            <pc:sldMk cId="4248127216" sldId="258"/>
            <ac:graphicFrameMk id="2" creationId="{B87EA0A7-71B7-4A1E-8494-FB79C9A1E9DF}"/>
          </ac:graphicFrameMkLst>
        </pc:graphicFrameChg>
      </pc:sldChg>
      <pc:sldChg chg="addSp modSp new mod setBg">
        <pc:chgData name="Laura Marris" userId="85b026e9-d071-4a97-b42b-df4f2478528d" providerId="ADAL" clId="{8F0A6EED-E839-4956-9060-6300C9C03070}" dt="2022-01-28T13:41:58.867" v="82" actId="1076"/>
        <pc:sldMkLst>
          <pc:docMk/>
          <pc:sldMk cId="2124789029" sldId="259"/>
        </pc:sldMkLst>
        <pc:graphicFrameChg chg="add mod modGraphic">
          <ac:chgData name="Laura Marris" userId="85b026e9-d071-4a97-b42b-df4f2478528d" providerId="ADAL" clId="{8F0A6EED-E839-4956-9060-6300C9C03070}" dt="2022-01-28T13:41:58.867" v="82" actId="1076"/>
          <ac:graphicFrameMkLst>
            <pc:docMk/>
            <pc:sldMk cId="2124789029" sldId="259"/>
            <ac:graphicFrameMk id="2" creationId="{B83FE92A-9DD4-4902-B1E4-81BB0972902F}"/>
          </ac:graphicFrameMkLst>
        </pc:graphicFrameChg>
      </pc:sldChg>
      <pc:sldChg chg="addSp modSp new mod setBg">
        <pc:chgData name="Laura Marris" userId="85b026e9-d071-4a97-b42b-df4f2478528d" providerId="ADAL" clId="{8F0A6EED-E839-4956-9060-6300C9C03070}" dt="2022-01-28T13:46:17.685" v="107" actId="1076"/>
        <pc:sldMkLst>
          <pc:docMk/>
          <pc:sldMk cId="1996966595" sldId="260"/>
        </pc:sldMkLst>
        <pc:graphicFrameChg chg="add mod modGraphic">
          <ac:chgData name="Laura Marris" userId="85b026e9-d071-4a97-b42b-df4f2478528d" providerId="ADAL" clId="{8F0A6EED-E839-4956-9060-6300C9C03070}" dt="2022-01-28T13:43:50.811" v="95" actId="1076"/>
          <ac:graphicFrameMkLst>
            <pc:docMk/>
            <pc:sldMk cId="1996966595" sldId="260"/>
            <ac:graphicFrameMk id="2" creationId="{ADFBDD16-5757-4FC0-8110-5C8545385991}"/>
          </ac:graphicFrameMkLst>
        </pc:graphicFrameChg>
        <pc:graphicFrameChg chg="add mod modGraphic">
          <ac:chgData name="Laura Marris" userId="85b026e9-d071-4a97-b42b-df4f2478528d" providerId="ADAL" clId="{8F0A6EED-E839-4956-9060-6300C9C03070}" dt="2022-01-28T13:46:17.685" v="107" actId="1076"/>
          <ac:graphicFrameMkLst>
            <pc:docMk/>
            <pc:sldMk cId="1996966595" sldId="260"/>
            <ac:graphicFrameMk id="3" creationId="{8763D0F4-B55F-42B7-A8C3-264253DC52F8}"/>
          </ac:graphicFrameMkLst>
        </pc:graphicFrameChg>
      </pc:sldChg>
      <pc:sldChg chg="addSp delSp modSp new mod setBg">
        <pc:chgData name="Laura Marris" userId="85b026e9-d071-4a97-b42b-df4f2478528d" providerId="ADAL" clId="{8F0A6EED-E839-4956-9060-6300C9C03070}" dt="2022-01-28T13:56:59.381" v="164" actId="14100"/>
        <pc:sldMkLst>
          <pc:docMk/>
          <pc:sldMk cId="1039984071" sldId="261"/>
        </pc:sldMkLst>
        <pc:graphicFrameChg chg="add del mod modGraphic">
          <ac:chgData name="Laura Marris" userId="85b026e9-d071-4a97-b42b-df4f2478528d" providerId="ADAL" clId="{8F0A6EED-E839-4956-9060-6300C9C03070}" dt="2022-01-28T13:52:17.723" v="116" actId="478"/>
          <ac:graphicFrameMkLst>
            <pc:docMk/>
            <pc:sldMk cId="1039984071" sldId="261"/>
            <ac:graphicFrameMk id="2" creationId="{E3C9DCFA-1B3E-4178-A825-7E45660CA082}"/>
          </ac:graphicFrameMkLst>
        </pc:graphicFrameChg>
        <pc:graphicFrameChg chg="add mod modGraphic">
          <ac:chgData name="Laura Marris" userId="85b026e9-d071-4a97-b42b-df4f2478528d" providerId="ADAL" clId="{8F0A6EED-E839-4956-9060-6300C9C03070}" dt="2022-01-28T13:56:59.381" v="164" actId="14100"/>
          <ac:graphicFrameMkLst>
            <pc:docMk/>
            <pc:sldMk cId="1039984071" sldId="261"/>
            <ac:graphicFrameMk id="3" creationId="{613EFBDD-640A-4D93-A9E9-6697834141F5}"/>
          </ac:graphicFrameMkLst>
        </pc:graphicFrameChg>
      </pc:sldChg>
      <pc:sldChg chg="addSp modSp new mod setBg">
        <pc:chgData name="Laura Marris" userId="85b026e9-d071-4a97-b42b-df4f2478528d" providerId="ADAL" clId="{8F0A6EED-E839-4956-9060-6300C9C03070}" dt="2022-01-28T14:05:56.703" v="181" actId="1076"/>
        <pc:sldMkLst>
          <pc:docMk/>
          <pc:sldMk cId="2602233788" sldId="262"/>
        </pc:sldMkLst>
        <pc:graphicFrameChg chg="add mod modGraphic">
          <ac:chgData name="Laura Marris" userId="85b026e9-d071-4a97-b42b-df4f2478528d" providerId="ADAL" clId="{8F0A6EED-E839-4956-9060-6300C9C03070}" dt="2022-01-28T14:05:56.703" v="181" actId="1076"/>
          <ac:graphicFrameMkLst>
            <pc:docMk/>
            <pc:sldMk cId="2602233788" sldId="262"/>
            <ac:graphicFrameMk id="2" creationId="{9FAA691E-467C-4A1B-B8EF-BC791CD6520B}"/>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35AC5-FDCD-4673-BB5D-CF0DCC23AD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B3FB9D-5E22-41E9-B85D-D3A316111E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0A9C5C-EF9B-46A6-9EE4-8452CDC51BF9}"/>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1E5A6202-B23A-4E76-AD2E-2221C16EB0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962CDF-3303-4839-86E8-F84D1F880728}"/>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236440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02F5-E4FE-4218-8B6E-F2CAC322D5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3D7E34-9520-4CC0-B37D-07E59775F3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CC87F0-47DC-4DFC-A43D-73598ECECE54}"/>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86EEDFDF-2C1A-4983-9CD3-861960C498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624E3D-7CF4-4D3C-A54F-BDC83271CB7E}"/>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196393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2FEA08-FB00-4001-822C-F03572273F7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F3B6D6-8516-4952-9B85-439BFF8FAD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8F5596-E75A-4082-8EC9-3C3AA08EFBB7}"/>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CD940927-529D-4C56-B8DC-D46DF98E69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C9BDF6-8562-4DF4-B723-85A08FC8A839}"/>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77662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98F5-D63F-4BED-933D-7C1783902E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59609C-577E-48BE-9832-BAB2F94F4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6944-6314-4985-9867-56738F9D4D00}"/>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D4F192E9-E9F1-4616-A741-EE1CCDED78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2531C-9D88-4048-90D8-5063A4008879}"/>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52407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5AB40-49F9-4460-8E05-B9CB9BE847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9595A1B-F7B4-4177-886C-E8A343F994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618F7A-B962-41DF-BEB4-1D475640A56A}"/>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EFBE82CB-6BAB-4F66-802E-A7CF57EC25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D75229-7F7B-4BA1-B3DC-F59E034C5D3B}"/>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1478011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6F88-34F4-49BA-B191-C54D2FA50F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45BBBE-2A2A-459C-93AE-04EBFF20D9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E534A4-74DF-47CD-9932-871925107D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5D464AB-F949-4F54-AD8F-01E88E355C90}"/>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6" name="Footer Placeholder 5">
            <a:extLst>
              <a:ext uri="{FF2B5EF4-FFF2-40B4-BE49-F238E27FC236}">
                <a16:creationId xmlns:a16="http://schemas.microsoft.com/office/drawing/2014/main" id="{CE096E24-87FE-4588-A263-5A72019AC0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17CDAC0-9798-4D06-BF94-35CE45D5BDBD}"/>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50502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9929-17BE-4BA3-9311-F366A50327F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53F6EF6-8675-418E-AD44-992B3C55FA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06603A-8FA2-4BEA-96E3-C148485F1D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64DA10-6683-4710-939B-AAF43172AA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5F7092-8292-4E52-9BF6-61E9CBE492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94ED308-75C6-45F8-B52B-461F17310F48}"/>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8" name="Footer Placeholder 7">
            <a:extLst>
              <a:ext uri="{FF2B5EF4-FFF2-40B4-BE49-F238E27FC236}">
                <a16:creationId xmlns:a16="http://schemas.microsoft.com/office/drawing/2014/main" id="{5A01764A-8E10-432B-98F5-6641340228C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92457EE-9E19-496F-A331-4B704737ACF8}"/>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1069523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73B6C-EAF9-4580-9799-CD6E303F16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7D49BC-0272-488D-8481-7DE533B6A9E7}"/>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4" name="Footer Placeholder 3">
            <a:extLst>
              <a:ext uri="{FF2B5EF4-FFF2-40B4-BE49-F238E27FC236}">
                <a16:creationId xmlns:a16="http://schemas.microsoft.com/office/drawing/2014/main" id="{B9F5C27F-AC11-4E13-B50D-7AADF61A89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241290-B542-485B-A347-D5BB5707F2F2}"/>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503407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C428C4-81AD-4DD4-8062-5F2B54CCCE13}"/>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3" name="Footer Placeholder 2">
            <a:extLst>
              <a:ext uri="{FF2B5EF4-FFF2-40B4-BE49-F238E27FC236}">
                <a16:creationId xmlns:a16="http://schemas.microsoft.com/office/drawing/2014/main" id="{21529323-37AC-4D7F-B88D-22256BA2BB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7BAC082-BC55-4C04-91E1-7FDFFFE51E58}"/>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345321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660BB-023D-4372-A318-452B0494DE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AE59C4-4B01-41AC-89AA-930AD21E9E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95F37BB-3056-49B3-ACCC-77DCD44C7A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18034D-1B2E-47D1-AEF4-C8AF2422FB24}"/>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6" name="Footer Placeholder 5">
            <a:extLst>
              <a:ext uri="{FF2B5EF4-FFF2-40B4-BE49-F238E27FC236}">
                <a16:creationId xmlns:a16="http://schemas.microsoft.com/office/drawing/2014/main" id="{9693CFC7-CB26-41D5-8C48-4588DAC8C1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C4B2A0-E9E7-45C7-81BB-C4DFE3A90C37}"/>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3473282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C872A-1636-4111-9618-E4DA4CD13A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26737E-BC0F-4F69-8C4B-7A9EF83BA9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1ECE26-6E4F-4BAF-8494-9E2EF4610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48C6F3-EB0E-4164-AFC7-66D1438E2555}"/>
              </a:ext>
            </a:extLst>
          </p:cNvPr>
          <p:cNvSpPr>
            <a:spLocks noGrp="1"/>
          </p:cNvSpPr>
          <p:nvPr>
            <p:ph type="dt" sz="half" idx="10"/>
          </p:nvPr>
        </p:nvSpPr>
        <p:spPr/>
        <p:txBody>
          <a:bodyPr/>
          <a:lstStyle/>
          <a:p>
            <a:fld id="{4EC0E76E-D87C-4614-9647-770111D62AFA}" type="datetimeFigureOut">
              <a:rPr lang="en-GB" smtClean="0"/>
              <a:t>28/01/2022</a:t>
            </a:fld>
            <a:endParaRPr lang="en-GB"/>
          </a:p>
        </p:txBody>
      </p:sp>
      <p:sp>
        <p:nvSpPr>
          <p:cNvPr id="6" name="Footer Placeholder 5">
            <a:extLst>
              <a:ext uri="{FF2B5EF4-FFF2-40B4-BE49-F238E27FC236}">
                <a16:creationId xmlns:a16="http://schemas.microsoft.com/office/drawing/2014/main" id="{ED5C7C10-A280-4E1F-BC60-EFC94394E5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3D5F37-1BFC-4D33-87EF-C43AB6115731}"/>
              </a:ext>
            </a:extLst>
          </p:cNvPr>
          <p:cNvSpPr>
            <a:spLocks noGrp="1"/>
          </p:cNvSpPr>
          <p:nvPr>
            <p:ph type="sldNum" sz="quarter" idx="12"/>
          </p:nvPr>
        </p:nvSpPr>
        <p:spPr/>
        <p:txBody>
          <a:bodyPr/>
          <a:lstStyle/>
          <a:p>
            <a:fld id="{F359DB56-8C64-4021-A719-83E33A7A067C}" type="slidenum">
              <a:rPr lang="en-GB" smtClean="0"/>
              <a:t>‹#›</a:t>
            </a:fld>
            <a:endParaRPr lang="en-GB"/>
          </a:p>
        </p:txBody>
      </p:sp>
    </p:spTree>
    <p:extLst>
      <p:ext uri="{BB962C8B-B14F-4D97-AF65-F5344CB8AC3E}">
        <p14:creationId xmlns:p14="http://schemas.microsoft.com/office/powerpoint/2010/main" val="114195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12F39-ACC6-49FC-B246-9E78F9DD5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1B84FB-2417-48C6-AE2D-F5516DB43C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6D238C-8BCE-4FBF-9C46-04971947B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0E76E-D87C-4614-9647-770111D62AFA}" type="datetimeFigureOut">
              <a:rPr lang="en-GB" smtClean="0"/>
              <a:t>28/01/2022</a:t>
            </a:fld>
            <a:endParaRPr lang="en-GB"/>
          </a:p>
        </p:txBody>
      </p:sp>
      <p:sp>
        <p:nvSpPr>
          <p:cNvPr id="5" name="Footer Placeholder 4">
            <a:extLst>
              <a:ext uri="{FF2B5EF4-FFF2-40B4-BE49-F238E27FC236}">
                <a16:creationId xmlns:a16="http://schemas.microsoft.com/office/drawing/2014/main" id="{82F0B595-648E-48F4-8708-A152C2CE6C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41CABB-92CE-481A-8A7D-BE90A2BC67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9DB56-8C64-4021-A719-83E33A7A067C}" type="slidenum">
              <a:rPr lang="en-GB" smtClean="0"/>
              <a:t>‹#›</a:t>
            </a:fld>
            <a:endParaRPr lang="en-GB"/>
          </a:p>
        </p:txBody>
      </p:sp>
    </p:spTree>
    <p:extLst>
      <p:ext uri="{BB962C8B-B14F-4D97-AF65-F5344CB8AC3E}">
        <p14:creationId xmlns:p14="http://schemas.microsoft.com/office/powerpoint/2010/main" val="300572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D010E911-EB52-4B1A-A2F8-07447DC1F755}"/>
              </a:ext>
            </a:extLst>
          </p:cNvPr>
          <p:cNvGraphicFramePr>
            <a:graphicFrameLocks noGrp="1"/>
          </p:cNvGraphicFramePr>
          <p:nvPr>
            <p:extLst>
              <p:ext uri="{D42A27DB-BD31-4B8C-83A1-F6EECF244321}">
                <p14:modId xmlns:p14="http://schemas.microsoft.com/office/powerpoint/2010/main" val="1452130008"/>
              </p:ext>
            </p:extLst>
          </p:nvPr>
        </p:nvGraphicFramePr>
        <p:xfrm>
          <a:off x="1378720" y="201280"/>
          <a:ext cx="9434560" cy="6417080"/>
        </p:xfrm>
        <a:graphic>
          <a:graphicData uri="http://schemas.openxmlformats.org/drawingml/2006/table">
            <a:tbl>
              <a:tblPr firstRow="1" firstCol="1" bandRow="1">
                <a:tableStyleId>{5C22544A-7EE6-4342-B048-85BDC9FD1C3A}</a:tableStyleId>
              </a:tblPr>
              <a:tblGrid>
                <a:gridCol w="1783801">
                  <a:extLst>
                    <a:ext uri="{9D8B030D-6E8A-4147-A177-3AD203B41FA5}">
                      <a16:colId xmlns:a16="http://schemas.microsoft.com/office/drawing/2014/main" val="1365682418"/>
                    </a:ext>
                  </a:extLst>
                </a:gridCol>
                <a:gridCol w="2381529">
                  <a:extLst>
                    <a:ext uri="{9D8B030D-6E8A-4147-A177-3AD203B41FA5}">
                      <a16:colId xmlns:a16="http://schemas.microsoft.com/office/drawing/2014/main" val="1061456768"/>
                    </a:ext>
                  </a:extLst>
                </a:gridCol>
                <a:gridCol w="2634615">
                  <a:extLst>
                    <a:ext uri="{9D8B030D-6E8A-4147-A177-3AD203B41FA5}">
                      <a16:colId xmlns:a16="http://schemas.microsoft.com/office/drawing/2014/main" val="392801062"/>
                    </a:ext>
                  </a:extLst>
                </a:gridCol>
                <a:gridCol w="2634615">
                  <a:extLst>
                    <a:ext uri="{9D8B030D-6E8A-4147-A177-3AD203B41FA5}">
                      <a16:colId xmlns:a16="http://schemas.microsoft.com/office/drawing/2014/main" val="892045168"/>
                    </a:ext>
                  </a:extLst>
                </a:gridCol>
              </a:tblGrid>
              <a:tr h="268503">
                <a:tc>
                  <a:txBody>
                    <a:bodyPr/>
                    <a:lstStyle/>
                    <a:p>
                      <a:pPr>
                        <a:lnSpc>
                          <a:spcPct val="107000"/>
                        </a:lnSpc>
                        <a:spcAft>
                          <a:spcPts val="800"/>
                        </a:spcAft>
                      </a:pPr>
                      <a:r>
                        <a:rPr lang="en-GB" sz="700">
                          <a:effectLst/>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1200" dirty="0">
                          <a:effectLst/>
                        </a:rPr>
                        <a:t>Targeted Approaches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extLst>
                  <a:ext uri="{0D108BD9-81ED-4DB2-BD59-A6C34878D82A}">
                    <a16:rowId xmlns:a16="http://schemas.microsoft.com/office/drawing/2014/main" val="3488958483"/>
                  </a:ext>
                </a:extLst>
              </a:tr>
              <a:tr h="6148577">
                <a:tc>
                  <a:txBody>
                    <a:bodyPr/>
                    <a:lstStyle/>
                    <a:p>
                      <a:pPr>
                        <a:lnSpc>
                          <a:spcPct val="107000"/>
                        </a:lnSpc>
                        <a:spcAft>
                          <a:spcPts val="800"/>
                        </a:spcAft>
                      </a:pPr>
                      <a:r>
                        <a:rPr lang="en-GB" sz="1200" dirty="0">
                          <a:effectLst/>
                        </a:rPr>
                        <a:t>There is a process for developing and collectively agreeing a list of children and young people at risk of harm, or in need of support in your area</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700" dirty="0">
                          <a:effectLst/>
                        </a:rPr>
                        <a:t> </a:t>
                      </a:r>
                    </a:p>
                    <a:p>
                      <a:pPr>
                        <a:lnSpc>
                          <a:spcPct val="107000"/>
                        </a:lnSpc>
                        <a:spcAft>
                          <a:spcPts val="800"/>
                        </a:spcAft>
                      </a:pPr>
                      <a:r>
                        <a:rPr lang="en-GB" sz="1000" b="1" dirty="0">
                          <a:effectLst/>
                        </a:rPr>
                        <a:t>General</a:t>
                      </a:r>
                    </a:p>
                    <a:p>
                      <a:pPr>
                        <a:lnSpc>
                          <a:spcPct val="107000"/>
                        </a:lnSpc>
                        <a:spcAft>
                          <a:spcPts val="800"/>
                        </a:spcAft>
                      </a:pPr>
                      <a:r>
                        <a:rPr lang="en-GB" sz="1000" dirty="0">
                          <a:effectLst/>
                        </a:rPr>
                        <a:t>Revised definition of vulnerable children and young people has been shared with schools and settings via the Weekly Attendance Update. </a:t>
                      </a:r>
                    </a:p>
                    <a:p>
                      <a:pPr>
                        <a:lnSpc>
                          <a:spcPct val="107000"/>
                        </a:lnSpc>
                        <a:spcAft>
                          <a:spcPts val="800"/>
                        </a:spcAft>
                      </a:pPr>
                      <a:r>
                        <a:rPr lang="en-GB" sz="1000" dirty="0">
                          <a:effectLst/>
                        </a:rPr>
                        <a:t> </a:t>
                      </a:r>
                    </a:p>
                    <a:p>
                      <a:pPr>
                        <a:lnSpc>
                          <a:spcPct val="107000"/>
                        </a:lnSpc>
                        <a:spcAft>
                          <a:spcPts val="800"/>
                        </a:spcAft>
                      </a:pPr>
                      <a:endParaRPr lang="en-GB" sz="1000" dirty="0">
                        <a:effectLst/>
                      </a:endParaRPr>
                    </a:p>
                    <a:p>
                      <a:pPr>
                        <a:lnSpc>
                          <a:spcPct val="107000"/>
                        </a:lnSpc>
                        <a:spcAft>
                          <a:spcPts val="800"/>
                        </a:spcAft>
                      </a:pPr>
                      <a:r>
                        <a:rPr lang="en-GB" sz="1000" b="1" dirty="0">
                          <a:effectLst/>
                        </a:rPr>
                        <a:t>Early Years</a:t>
                      </a:r>
                    </a:p>
                    <a:p>
                      <a:pPr>
                        <a:lnSpc>
                          <a:spcPct val="107000"/>
                        </a:lnSpc>
                        <a:spcAft>
                          <a:spcPts val="800"/>
                        </a:spcAft>
                      </a:pPr>
                      <a:r>
                        <a:rPr lang="en-GB" sz="1000" dirty="0">
                          <a:effectLst/>
                        </a:rPr>
                        <a:t>EY now has access to the Think Family database and have cross checked the accuracy of data against the headcount data from settings.</a:t>
                      </a:r>
                    </a:p>
                    <a:p>
                      <a:pPr>
                        <a:lnSpc>
                          <a:spcPct val="107000"/>
                        </a:lnSpc>
                        <a:spcAft>
                          <a:spcPts val="800"/>
                        </a:spcAft>
                      </a:pPr>
                      <a:r>
                        <a:rPr lang="en-GB" sz="1000" dirty="0">
                          <a:effectLst/>
                        </a:rPr>
                        <a:t> </a:t>
                      </a:r>
                    </a:p>
                    <a:p>
                      <a:pPr>
                        <a:lnSpc>
                          <a:spcPct val="107000"/>
                        </a:lnSpc>
                        <a:spcAft>
                          <a:spcPts val="800"/>
                        </a:spcAft>
                      </a:pPr>
                      <a:endParaRPr lang="en-GB" sz="1000" dirty="0">
                        <a:effectLst/>
                      </a:endParaRPr>
                    </a:p>
                    <a:p>
                      <a:pPr>
                        <a:lnSpc>
                          <a:spcPct val="107000"/>
                        </a:lnSpc>
                        <a:spcAft>
                          <a:spcPts val="800"/>
                        </a:spcAft>
                      </a:pPr>
                      <a:endParaRPr lang="en-GB" sz="1000" dirty="0">
                        <a:effectLst/>
                      </a:endParaRPr>
                    </a:p>
                    <a:p>
                      <a:pPr>
                        <a:lnSpc>
                          <a:spcPct val="107000"/>
                        </a:lnSpc>
                        <a:spcAft>
                          <a:spcPts val="800"/>
                        </a:spcAft>
                      </a:pPr>
                      <a:endParaRPr lang="en-GB" sz="1000" dirty="0">
                        <a:effectLst/>
                      </a:endParaRPr>
                    </a:p>
                    <a:p>
                      <a:pPr>
                        <a:lnSpc>
                          <a:spcPct val="107000"/>
                        </a:lnSpc>
                        <a:spcAft>
                          <a:spcPts val="800"/>
                        </a:spcAft>
                      </a:pPr>
                      <a:r>
                        <a:rPr lang="en-GB" sz="1000" b="1" dirty="0">
                          <a:effectLst/>
                        </a:rPr>
                        <a:t>Post 16</a:t>
                      </a:r>
                    </a:p>
                    <a:p>
                      <a:pPr>
                        <a:lnSpc>
                          <a:spcPct val="107000"/>
                        </a:lnSpc>
                        <a:spcAft>
                          <a:spcPts val="800"/>
                        </a:spcAft>
                      </a:pPr>
                      <a:r>
                        <a:rPr lang="en-GB" sz="1000" dirty="0">
                          <a:effectLst/>
                        </a:rPr>
                        <a:t>If a young person is in Employment, Education or Training (EET) then schools and colleges are responsible for ensuring YP come back to their provisions. All enrolment information for Years 12 and 13 received in Sept for all Post 16. </a:t>
                      </a:r>
                    </a:p>
                    <a:p>
                      <a:pPr>
                        <a:lnSpc>
                          <a:spcPct val="107000"/>
                        </a:lnSpc>
                        <a:spcAft>
                          <a:spcPts val="800"/>
                        </a:spcAft>
                      </a:pPr>
                      <a:r>
                        <a:rPr lang="en-GB" sz="700" dirty="0">
                          <a:effectLst/>
                        </a:rPr>
                        <a:t> </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700" dirty="0">
                          <a:effectLst/>
                        </a:rPr>
                        <a:t> </a:t>
                      </a:r>
                    </a:p>
                    <a:p>
                      <a:pPr>
                        <a:lnSpc>
                          <a:spcPct val="107000"/>
                        </a:lnSpc>
                        <a:spcAft>
                          <a:spcPts val="800"/>
                        </a:spcAft>
                      </a:pPr>
                      <a:r>
                        <a:rPr lang="en-GB" sz="1000" b="1" dirty="0">
                          <a:effectLst/>
                        </a:rPr>
                        <a:t>General</a:t>
                      </a:r>
                    </a:p>
                    <a:p>
                      <a:pPr>
                        <a:lnSpc>
                          <a:spcPct val="107000"/>
                        </a:lnSpc>
                        <a:spcAft>
                          <a:spcPts val="800"/>
                        </a:spcAft>
                      </a:pPr>
                      <a:r>
                        <a:rPr lang="en-GB" sz="1000" dirty="0">
                          <a:effectLst/>
                        </a:rPr>
                        <a:t>The Safeguarding in Education Team send out a list of vulnerable pupils to schools and settings (R-Year 11). Professionals supporting children and young people of non-statutory school age can access information via the early help Families in Focus Team  </a:t>
                      </a:r>
                    </a:p>
                    <a:p>
                      <a:pPr>
                        <a:lnSpc>
                          <a:spcPct val="107000"/>
                        </a:lnSpc>
                        <a:spcAft>
                          <a:spcPts val="800"/>
                        </a:spcAft>
                      </a:pPr>
                      <a:r>
                        <a:rPr lang="en-GB" sz="1000" dirty="0">
                          <a:effectLst/>
                        </a:rPr>
                        <a:t> </a:t>
                      </a:r>
                    </a:p>
                    <a:p>
                      <a:pPr>
                        <a:lnSpc>
                          <a:spcPct val="107000"/>
                        </a:lnSpc>
                        <a:spcAft>
                          <a:spcPts val="800"/>
                        </a:spcAft>
                      </a:pPr>
                      <a:r>
                        <a:rPr lang="en-GB" sz="1000" b="1" dirty="0">
                          <a:effectLst/>
                        </a:rPr>
                        <a:t>Early Years</a:t>
                      </a:r>
                    </a:p>
                    <a:p>
                      <a:pPr>
                        <a:lnSpc>
                          <a:spcPct val="107000"/>
                        </a:lnSpc>
                        <a:spcAft>
                          <a:spcPts val="800"/>
                        </a:spcAft>
                      </a:pPr>
                      <a:r>
                        <a:rPr lang="en-GB" sz="1000" dirty="0">
                          <a:effectLst/>
                        </a:rPr>
                        <a:t>All vulnerable children (with a social worker) aged 2, have been identified and their social workers have been emailed with an offer of enhance provision. </a:t>
                      </a:r>
                    </a:p>
                    <a:p>
                      <a:pPr>
                        <a:lnSpc>
                          <a:spcPct val="107000"/>
                        </a:lnSpc>
                        <a:spcAft>
                          <a:spcPts val="800"/>
                        </a:spcAft>
                      </a:pPr>
                      <a:r>
                        <a:rPr lang="en-GB" sz="1000" dirty="0">
                          <a:effectLst/>
                        </a:rPr>
                        <a:t>All children turning 2 last term or this term have been identified and social workers asked to inform parents they are eligible to apply for free places for children.</a:t>
                      </a:r>
                    </a:p>
                    <a:p>
                      <a:pPr>
                        <a:lnSpc>
                          <a:spcPct val="107000"/>
                        </a:lnSpc>
                        <a:spcAft>
                          <a:spcPts val="800"/>
                        </a:spcAft>
                      </a:pPr>
                      <a:r>
                        <a:rPr lang="en-GB" sz="1000" dirty="0">
                          <a:effectLst/>
                        </a:rPr>
                        <a:t> </a:t>
                      </a:r>
                    </a:p>
                    <a:p>
                      <a:pPr>
                        <a:lnSpc>
                          <a:spcPct val="107000"/>
                        </a:lnSpc>
                        <a:spcAft>
                          <a:spcPts val="800"/>
                        </a:spcAft>
                      </a:pPr>
                      <a:r>
                        <a:rPr lang="en-GB" sz="1000" b="1" dirty="0">
                          <a:effectLst/>
                        </a:rPr>
                        <a:t>Post 16</a:t>
                      </a:r>
                    </a:p>
                    <a:p>
                      <a:pPr>
                        <a:lnSpc>
                          <a:spcPct val="107000"/>
                        </a:lnSpc>
                        <a:spcAft>
                          <a:spcPts val="800"/>
                        </a:spcAft>
                      </a:pPr>
                      <a:r>
                        <a:rPr lang="en-GB" sz="1000" dirty="0">
                          <a:effectLst/>
                        </a:rPr>
                        <a:t>Year 12 and 13 young people whose status is not known at the end of Sept are identified as ‘current situation not known’. These young people are tracked by the Post 16 Participation Team. It is this process that will determine if the young person is NEET or not.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tc>
                  <a:txBody>
                    <a:bodyPr/>
                    <a:lstStyle/>
                    <a:p>
                      <a:pPr>
                        <a:lnSpc>
                          <a:spcPct val="107000"/>
                        </a:lnSpc>
                        <a:spcAft>
                          <a:spcPts val="800"/>
                        </a:spcAft>
                      </a:pPr>
                      <a:r>
                        <a:rPr lang="en-GB" sz="700" dirty="0">
                          <a:effectLst/>
                        </a:rPr>
                        <a:t> </a:t>
                      </a:r>
                    </a:p>
                    <a:p>
                      <a:pPr>
                        <a:lnSpc>
                          <a:spcPct val="107000"/>
                        </a:lnSpc>
                        <a:spcAft>
                          <a:spcPts val="800"/>
                        </a:spcAft>
                      </a:pPr>
                      <a:r>
                        <a:rPr lang="en-GB" sz="1000" b="1" dirty="0">
                          <a:effectLst/>
                        </a:rPr>
                        <a:t>General</a:t>
                      </a:r>
                    </a:p>
                    <a:p>
                      <a:pPr>
                        <a:lnSpc>
                          <a:spcPct val="107000"/>
                        </a:lnSpc>
                        <a:spcAft>
                          <a:spcPts val="800"/>
                        </a:spcAft>
                      </a:pPr>
                      <a:r>
                        <a:rPr lang="en-GB" sz="1000" dirty="0">
                          <a:effectLst/>
                        </a:rPr>
                        <a:t>More detailed analysis of the vulnerable pupil data is required to explore those pupils with multiple indicators, to identify more targeted pieces of work </a:t>
                      </a:r>
                    </a:p>
                    <a:p>
                      <a:pPr>
                        <a:lnSpc>
                          <a:spcPct val="107000"/>
                        </a:lnSpc>
                        <a:spcAft>
                          <a:spcPts val="800"/>
                        </a:spcAft>
                      </a:pPr>
                      <a:r>
                        <a:rPr lang="en-GB" sz="1000" dirty="0">
                          <a:effectLst/>
                        </a:rPr>
                        <a:t> </a:t>
                      </a:r>
                    </a:p>
                    <a:p>
                      <a:pPr>
                        <a:lnSpc>
                          <a:spcPct val="107000"/>
                        </a:lnSpc>
                        <a:spcAft>
                          <a:spcPts val="800"/>
                        </a:spcAft>
                      </a:pPr>
                      <a:endParaRPr lang="en-GB" sz="1000" dirty="0">
                        <a:effectLst/>
                      </a:endParaRPr>
                    </a:p>
                    <a:p>
                      <a:pPr>
                        <a:lnSpc>
                          <a:spcPct val="107000"/>
                        </a:lnSpc>
                        <a:spcAft>
                          <a:spcPts val="800"/>
                        </a:spcAft>
                      </a:pPr>
                      <a:r>
                        <a:rPr lang="en-GB" sz="1000" b="1" dirty="0">
                          <a:effectLst/>
                        </a:rPr>
                        <a:t>Early Years</a:t>
                      </a:r>
                    </a:p>
                    <a:p>
                      <a:pPr>
                        <a:lnSpc>
                          <a:spcPct val="107000"/>
                        </a:lnSpc>
                        <a:spcAft>
                          <a:spcPts val="800"/>
                        </a:spcAft>
                      </a:pPr>
                      <a:r>
                        <a:rPr lang="en-GB" sz="1000" dirty="0">
                          <a:effectLst/>
                        </a:rPr>
                        <a:t>Next will be to share this information with the settings so they are sure who is on that vulnerable list – this will also be followed up in the Early Years DSL networks, where settings will be encouraged to review their policies on attendance and safeguarding (which are intrinsically connected).</a:t>
                      </a:r>
                    </a:p>
                    <a:p>
                      <a:pPr>
                        <a:lnSpc>
                          <a:spcPct val="107000"/>
                        </a:lnSpc>
                        <a:spcAft>
                          <a:spcPts val="800"/>
                        </a:spcAft>
                      </a:pPr>
                      <a:r>
                        <a:rPr lang="en-GB" sz="1000" dirty="0">
                          <a:effectLst/>
                        </a:rPr>
                        <a:t> </a:t>
                      </a:r>
                    </a:p>
                    <a:p>
                      <a:pPr>
                        <a:lnSpc>
                          <a:spcPct val="107000"/>
                        </a:lnSpc>
                        <a:spcAft>
                          <a:spcPts val="800"/>
                        </a:spcAft>
                      </a:pPr>
                      <a:endParaRPr lang="en-GB" sz="1000" b="1" dirty="0">
                        <a:effectLst/>
                      </a:endParaRPr>
                    </a:p>
                    <a:p>
                      <a:pPr>
                        <a:lnSpc>
                          <a:spcPct val="107000"/>
                        </a:lnSpc>
                        <a:spcAft>
                          <a:spcPts val="800"/>
                        </a:spcAft>
                      </a:pPr>
                      <a:r>
                        <a:rPr lang="en-GB" sz="1000" b="1" dirty="0">
                          <a:effectLst/>
                        </a:rPr>
                        <a:t>Post 16</a:t>
                      </a:r>
                    </a:p>
                    <a:p>
                      <a:pPr>
                        <a:lnSpc>
                          <a:spcPct val="107000"/>
                        </a:lnSpc>
                        <a:spcAft>
                          <a:spcPts val="800"/>
                        </a:spcAft>
                      </a:pPr>
                      <a:r>
                        <a:rPr lang="en-GB" sz="1000" dirty="0">
                          <a:effectLst/>
                        </a:rPr>
                        <a:t>For young people identified as NEET, the Post 16 Participation Team will have tried to make contact with them prior to Christmas.  They issued those who are NEET (619) (Seeking education employment and training) with a letter and information pack, showing what opportunities are available to them in January and how to get in contact. This cohort is followed up by the Post 16 Participation Team.</a:t>
                      </a:r>
                    </a:p>
                    <a:p>
                      <a:pPr>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6164" marR="46164" marT="0" marB="0"/>
                </a:tc>
                <a:extLst>
                  <a:ext uri="{0D108BD9-81ED-4DB2-BD59-A6C34878D82A}">
                    <a16:rowId xmlns:a16="http://schemas.microsoft.com/office/drawing/2014/main" val="492364187"/>
                  </a:ext>
                </a:extLst>
              </a:tr>
            </a:tbl>
          </a:graphicData>
        </a:graphic>
      </p:graphicFrame>
    </p:spTree>
    <p:extLst>
      <p:ext uri="{BB962C8B-B14F-4D97-AF65-F5344CB8AC3E}">
        <p14:creationId xmlns:p14="http://schemas.microsoft.com/office/powerpoint/2010/main" val="2646379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E56D367-7106-49D0-8518-25BC9089C9F1}"/>
              </a:ext>
            </a:extLst>
          </p:cNvPr>
          <p:cNvGraphicFramePr>
            <a:graphicFrameLocks noGrp="1"/>
          </p:cNvGraphicFramePr>
          <p:nvPr>
            <p:extLst>
              <p:ext uri="{D42A27DB-BD31-4B8C-83A1-F6EECF244321}">
                <p14:modId xmlns:p14="http://schemas.microsoft.com/office/powerpoint/2010/main" val="925643189"/>
              </p:ext>
            </p:extLst>
          </p:nvPr>
        </p:nvGraphicFramePr>
        <p:xfrm>
          <a:off x="1356221" y="679508"/>
          <a:ext cx="9479558" cy="5418966"/>
        </p:xfrm>
        <a:graphic>
          <a:graphicData uri="http://schemas.openxmlformats.org/drawingml/2006/table">
            <a:tbl>
              <a:tblPr firstRow="1" firstCol="1" bandRow="1">
                <a:tableStyleId>{5C22544A-7EE6-4342-B048-85BDC9FD1C3A}</a:tableStyleId>
              </a:tblPr>
              <a:tblGrid>
                <a:gridCol w="1672205">
                  <a:extLst>
                    <a:ext uri="{9D8B030D-6E8A-4147-A177-3AD203B41FA5}">
                      <a16:colId xmlns:a16="http://schemas.microsoft.com/office/drawing/2014/main" val="3072988349"/>
                    </a:ext>
                  </a:extLst>
                </a:gridCol>
                <a:gridCol w="2512991">
                  <a:extLst>
                    <a:ext uri="{9D8B030D-6E8A-4147-A177-3AD203B41FA5}">
                      <a16:colId xmlns:a16="http://schemas.microsoft.com/office/drawing/2014/main" val="3933029504"/>
                    </a:ext>
                  </a:extLst>
                </a:gridCol>
                <a:gridCol w="2647181">
                  <a:extLst>
                    <a:ext uri="{9D8B030D-6E8A-4147-A177-3AD203B41FA5}">
                      <a16:colId xmlns:a16="http://schemas.microsoft.com/office/drawing/2014/main" val="3010229291"/>
                    </a:ext>
                  </a:extLst>
                </a:gridCol>
                <a:gridCol w="2647181">
                  <a:extLst>
                    <a:ext uri="{9D8B030D-6E8A-4147-A177-3AD203B41FA5}">
                      <a16:colId xmlns:a16="http://schemas.microsoft.com/office/drawing/2014/main" val="2716343363"/>
                    </a:ext>
                  </a:extLst>
                </a:gridCol>
              </a:tblGrid>
              <a:tr h="310393">
                <a:tc>
                  <a:txBody>
                    <a:bodyPr/>
                    <a:lstStyle/>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a:lnSpc>
                          <a:spcPct val="107000"/>
                        </a:lnSpc>
                        <a:spcAft>
                          <a:spcPts val="800"/>
                        </a:spcAft>
                      </a:pPr>
                      <a:r>
                        <a:rPr lang="en-GB" sz="1200" dirty="0">
                          <a:effectLst/>
                        </a:rPr>
                        <a:t>Targeted Approaches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extLst>
                  <a:ext uri="{0D108BD9-81ED-4DB2-BD59-A6C34878D82A}">
                    <a16:rowId xmlns:a16="http://schemas.microsoft.com/office/drawing/2014/main" val="3960357998"/>
                  </a:ext>
                </a:extLst>
              </a:tr>
              <a:tr h="5108573">
                <a:tc>
                  <a:txBody>
                    <a:bodyPr/>
                    <a:lstStyle/>
                    <a:p>
                      <a:pPr>
                        <a:lnSpc>
                          <a:spcPct val="107000"/>
                        </a:lnSpc>
                        <a:spcAft>
                          <a:spcPts val="800"/>
                        </a:spcAft>
                      </a:pPr>
                      <a:r>
                        <a:rPr lang="en-GB" sz="1200" dirty="0">
                          <a:effectLst/>
                        </a:rPr>
                        <a:t> Partners are regularly establishing whether these children are attending nurseries, schools, and colleges and assure yourselves that these children have reengaged in education following the Christmas holiday.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marL="74930" indent="-74930">
                        <a:lnSpc>
                          <a:spcPct val="107000"/>
                        </a:lnSpc>
                        <a:spcAft>
                          <a:spcPts val="800"/>
                        </a:spcAft>
                      </a:pPr>
                      <a:r>
                        <a:rPr lang="en-GB" sz="1100" b="1" dirty="0">
                          <a:effectLst/>
                        </a:rPr>
                        <a:t>General</a:t>
                      </a:r>
                    </a:p>
                    <a:p>
                      <a:pPr>
                        <a:lnSpc>
                          <a:spcPct val="107000"/>
                        </a:lnSpc>
                        <a:spcAft>
                          <a:spcPts val="800"/>
                        </a:spcAft>
                      </a:pPr>
                      <a:r>
                        <a:rPr lang="en-GB" sz="1100" dirty="0">
                          <a:effectLst/>
                        </a:rPr>
                        <a:t>All schools and settings have a duty to follow up on the attendance of all children and young people for whom they have responsibility. This is supported by the local authority through the Attendance Toolkit, Weekly Attendance Drop-ins, the EWS duty line, school attendance network meetings and CPD opportunities, some of which are provided FOC </a:t>
                      </a:r>
                    </a:p>
                    <a:p>
                      <a:pPr>
                        <a:lnSpc>
                          <a:spcPct val="107000"/>
                        </a:lnSpc>
                        <a:spcAft>
                          <a:spcPts val="800"/>
                        </a:spcAft>
                      </a:pPr>
                      <a:r>
                        <a:rPr lang="en-GB" sz="1100" dirty="0">
                          <a:effectLst/>
                        </a:rPr>
                        <a:t> </a:t>
                      </a:r>
                    </a:p>
                    <a:p>
                      <a:pPr>
                        <a:lnSpc>
                          <a:spcPct val="107000"/>
                        </a:lnSpc>
                        <a:spcAft>
                          <a:spcPts val="800"/>
                        </a:spcAft>
                      </a:pPr>
                      <a:r>
                        <a:rPr lang="en-GB" sz="1100" dirty="0">
                          <a:effectLst/>
                        </a:rPr>
                        <a:t>The Local Authority can collect attendance data from the majority of schools and settings for children of compulsory school age via an online link. Summary attendance data is published for different phases in the Weekly Attendance Update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a:lnSpc>
                          <a:spcPct val="107000"/>
                        </a:lnSpc>
                        <a:spcAft>
                          <a:spcPts val="800"/>
                        </a:spcAft>
                      </a:pPr>
                      <a:r>
                        <a:rPr lang="en-GB" sz="1100" b="1" dirty="0">
                          <a:effectLst/>
                        </a:rPr>
                        <a:t>COVID-19</a:t>
                      </a:r>
                    </a:p>
                    <a:p>
                      <a:pPr>
                        <a:lnSpc>
                          <a:spcPct val="107000"/>
                        </a:lnSpc>
                        <a:spcAft>
                          <a:spcPts val="800"/>
                        </a:spcAft>
                      </a:pPr>
                      <a:r>
                        <a:rPr lang="en-GB" sz="1100" dirty="0">
                          <a:effectLst/>
                        </a:rPr>
                        <a:t>Weekly meetings with public health have been set up to specifically analyse school attendance data and the coding associated with the COVID-19 pandemic. This helps to identify any schools that could be disproportionally impacted by a localised outbreak.</a:t>
                      </a:r>
                    </a:p>
                    <a:p>
                      <a:pPr>
                        <a:lnSpc>
                          <a:spcPct val="107000"/>
                        </a:lnSpc>
                        <a:spcAft>
                          <a:spcPts val="800"/>
                        </a:spcAft>
                      </a:pPr>
                      <a:r>
                        <a:rPr lang="en-GB" sz="1100" dirty="0">
                          <a:effectLst/>
                        </a:rPr>
                        <a:t> </a:t>
                      </a:r>
                    </a:p>
                    <a:p>
                      <a:pPr>
                        <a:lnSpc>
                          <a:spcPct val="107000"/>
                        </a:lnSpc>
                        <a:spcAft>
                          <a:spcPts val="800"/>
                        </a:spcAft>
                      </a:pPr>
                      <a:r>
                        <a:rPr lang="en-GB" sz="1100" b="1" dirty="0">
                          <a:effectLst/>
                        </a:rPr>
                        <a:t>General</a:t>
                      </a:r>
                    </a:p>
                    <a:p>
                      <a:pPr>
                        <a:lnSpc>
                          <a:spcPct val="107000"/>
                        </a:lnSpc>
                        <a:spcAft>
                          <a:spcPts val="800"/>
                        </a:spcAft>
                      </a:pPr>
                      <a:r>
                        <a:rPr lang="en-GB" sz="1100" dirty="0">
                          <a:effectLst/>
                        </a:rPr>
                        <a:t>Individual cases continue to be supported through the Weekly Attendance Drop-in online sessions and the Education Welfare Service duty help-line. </a:t>
                      </a:r>
                    </a:p>
                    <a:p>
                      <a:pPr>
                        <a:lnSpc>
                          <a:spcPct val="107000"/>
                        </a:lnSpc>
                        <a:spcAft>
                          <a:spcPts val="800"/>
                        </a:spcAft>
                      </a:pPr>
                      <a:r>
                        <a:rPr lang="en-GB" sz="1100" dirty="0">
                          <a:effectLst/>
                        </a:rPr>
                        <a:t> </a:t>
                      </a:r>
                    </a:p>
                    <a:p>
                      <a:pPr>
                        <a:lnSpc>
                          <a:spcPct val="107000"/>
                        </a:lnSpc>
                        <a:spcAft>
                          <a:spcPts val="800"/>
                        </a:spcAft>
                      </a:pPr>
                      <a:r>
                        <a:rPr lang="en-GB" sz="1100" dirty="0">
                          <a:effectLst/>
                        </a:rPr>
                        <a:t> </a:t>
                      </a:r>
                    </a:p>
                    <a:p>
                      <a:pPr>
                        <a:lnSpc>
                          <a:spcPct val="107000"/>
                        </a:lnSpc>
                        <a:spcAft>
                          <a:spcPts val="800"/>
                        </a:spcAft>
                      </a:pPr>
                      <a:r>
                        <a:rPr lang="en-GB" sz="1100" dirty="0">
                          <a:effectLst/>
                        </a:rPr>
                        <a:t> </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tc>
                  <a:txBody>
                    <a:bodyPr/>
                    <a:lstStyle/>
                    <a:p>
                      <a:pPr>
                        <a:lnSpc>
                          <a:spcPct val="107000"/>
                        </a:lnSpc>
                        <a:spcAft>
                          <a:spcPts val="800"/>
                        </a:spcAft>
                      </a:pPr>
                      <a:r>
                        <a:rPr lang="en-GB" sz="1100" b="1" dirty="0">
                          <a:effectLst/>
                        </a:rPr>
                        <a:t>Multi-agency</a:t>
                      </a:r>
                    </a:p>
                    <a:p>
                      <a:pPr>
                        <a:lnSpc>
                          <a:spcPct val="107000"/>
                        </a:lnSpc>
                        <a:spcAft>
                          <a:spcPts val="800"/>
                        </a:spcAft>
                      </a:pPr>
                      <a:r>
                        <a:rPr lang="en-GB" sz="1100" dirty="0">
                          <a:effectLst/>
                        </a:rPr>
                        <a:t>A reminder will be resent to the multi-agency partners regarding the reporting channels if they have concerns regarding attendance. This includes professionals who wish to report concerns if a pupil is on roll at a school or not.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059" marR="68059" marT="0" marB="0"/>
                </a:tc>
                <a:extLst>
                  <a:ext uri="{0D108BD9-81ED-4DB2-BD59-A6C34878D82A}">
                    <a16:rowId xmlns:a16="http://schemas.microsoft.com/office/drawing/2014/main" val="2694302518"/>
                  </a:ext>
                </a:extLst>
              </a:tr>
            </a:tbl>
          </a:graphicData>
        </a:graphic>
      </p:graphicFrame>
    </p:spTree>
    <p:extLst>
      <p:ext uri="{BB962C8B-B14F-4D97-AF65-F5344CB8AC3E}">
        <p14:creationId xmlns:p14="http://schemas.microsoft.com/office/powerpoint/2010/main" val="13125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87EA0A7-71B7-4A1E-8494-FB79C9A1E9DF}"/>
              </a:ext>
            </a:extLst>
          </p:cNvPr>
          <p:cNvGraphicFramePr>
            <a:graphicFrameLocks noGrp="1"/>
          </p:cNvGraphicFramePr>
          <p:nvPr>
            <p:extLst>
              <p:ext uri="{D42A27DB-BD31-4B8C-83A1-F6EECF244321}">
                <p14:modId xmlns:p14="http://schemas.microsoft.com/office/powerpoint/2010/main" val="914952310"/>
              </p:ext>
            </p:extLst>
          </p:nvPr>
        </p:nvGraphicFramePr>
        <p:xfrm>
          <a:off x="1553361" y="1006679"/>
          <a:ext cx="9085277" cy="4421173"/>
        </p:xfrm>
        <a:graphic>
          <a:graphicData uri="http://schemas.openxmlformats.org/drawingml/2006/table">
            <a:tbl>
              <a:tblPr firstRow="1" firstCol="1" bandRow="1">
                <a:tableStyleId>{5C22544A-7EE6-4342-B048-85BDC9FD1C3A}</a:tableStyleId>
              </a:tblPr>
              <a:tblGrid>
                <a:gridCol w="1611126">
                  <a:extLst>
                    <a:ext uri="{9D8B030D-6E8A-4147-A177-3AD203B41FA5}">
                      <a16:colId xmlns:a16="http://schemas.microsoft.com/office/drawing/2014/main" val="4206520747"/>
                    </a:ext>
                  </a:extLst>
                </a:gridCol>
                <a:gridCol w="2399997">
                  <a:extLst>
                    <a:ext uri="{9D8B030D-6E8A-4147-A177-3AD203B41FA5}">
                      <a16:colId xmlns:a16="http://schemas.microsoft.com/office/drawing/2014/main" val="2072457276"/>
                    </a:ext>
                  </a:extLst>
                </a:gridCol>
                <a:gridCol w="2537077">
                  <a:extLst>
                    <a:ext uri="{9D8B030D-6E8A-4147-A177-3AD203B41FA5}">
                      <a16:colId xmlns:a16="http://schemas.microsoft.com/office/drawing/2014/main" val="2444543994"/>
                    </a:ext>
                  </a:extLst>
                </a:gridCol>
                <a:gridCol w="2537077">
                  <a:extLst>
                    <a:ext uri="{9D8B030D-6E8A-4147-A177-3AD203B41FA5}">
                      <a16:colId xmlns:a16="http://schemas.microsoft.com/office/drawing/2014/main" val="31845687"/>
                    </a:ext>
                  </a:extLst>
                </a:gridCol>
              </a:tblGrid>
              <a:tr h="355237">
                <a:tc>
                  <a:txBody>
                    <a:bodyPr/>
                    <a:lstStyle/>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Targeted Approaches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6045126"/>
                  </a:ext>
                </a:extLst>
              </a:tr>
              <a:tr h="4065936">
                <a:tc>
                  <a:txBody>
                    <a:bodyPr/>
                    <a:lstStyle/>
                    <a:p>
                      <a:pPr>
                        <a:lnSpc>
                          <a:spcPct val="107000"/>
                        </a:lnSpc>
                        <a:spcAft>
                          <a:spcPts val="800"/>
                        </a:spcAft>
                      </a:pPr>
                      <a:r>
                        <a:rPr lang="en-GB" sz="1200" dirty="0">
                          <a:effectLst/>
                        </a:rPr>
                        <a:t>There is a process for ensuring that partners and agencies have ‘eyes on’ these children, particularly when absent from school – this could include conducting visits to check on their wellbeing and safety.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Schools and Settings </a:t>
                      </a:r>
                    </a:p>
                    <a:p>
                      <a:pPr>
                        <a:lnSpc>
                          <a:spcPct val="107000"/>
                        </a:lnSpc>
                        <a:spcAft>
                          <a:spcPts val="800"/>
                        </a:spcAft>
                      </a:pPr>
                      <a:r>
                        <a:rPr lang="en-GB" sz="1100" dirty="0">
                          <a:effectLst/>
                        </a:rPr>
                        <a:t>Guidance has been provided to all schools and settings regarding reasonable enquiries to ensure contact is made for any pupils where there is a concern about pupil absence.</a:t>
                      </a:r>
                    </a:p>
                    <a:p>
                      <a:pPr>
                        <a:lnSpc>
                          <a:spcPct val="107000"/>
                        </a:lnSpc>
                        <a:spcAft>
                          <a:spcPts val="800"/>
                        </a:spcAft>
                      </a:pPr>
                      <a:r>
                        <a:rPr lang="en-GB" sz="1100" dirty="0">
                          <a:effectLst/>
                        </a:rPr>
                        <a:t> </a:t>
                      </a:r>
                    </a:p>
                    <a:p>
                      <a:pPr>
                        <a:lnSpc>
                          <a:spcPct val="107000"/>
                        </a:lnSpc>
                        <a:spcAft>
                          <a:spcPts val="800"/>
                        </a:spcAft>
                      </a:pPr>
                      <a:r>
                        <a:rPr lang="en-GB" sz="1100" dirty="0">
                          <a:effectLst/>
                        </a:rPr>
                        <a:t>Confirmation of the relevant process is supported through the development of an Attendance Model Policy, the Attendance Toolkit, CPD opportunities and School Attendance Network Meetings.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General</a:t>
                      </a:r>
                    </a:p>
                    <a:p>
                      <a:pPr>
                        <a:lnSpc>
                          <a:spcPct val="107000"/>
                        </a:lnSpc>
                        <a:spcAft>
                          <a:spcPts val="800"/>
                        </a:spcAft>
                      </a:pPr>
                      <a:r>
                        <a:rPr lang="en-GB" sz="1100" dirty="0">
                          <a:effectLst/>
                        </a:rPr>
                        <a:t>In cases where schools are unable to locate a pupil and the level of vulnerability identified is significant, welfare checks can be requested from the Police.</a:t>
                      </a:r>
                    </a:p>
                    <a:p>
                      <a:pPr>
                        <a:lnSpc>
                          <a:spcPct val="107000"/>
                        </a:lnSpc>
                        <a:spcAft>
                          <a:spcPts val="800"/>
                        </a:spcAft>
                      </a:pPr>
                      <a:r>
                        <a:rPr lang="en-GB" sz="1100" dirty="0">
                          <a:effectLst/>
                        </a:rPr>
                        <a:t> </a:t>
                      </a:r>
                    </a:p>
                    <a:p>
                      <a:pPr>
                        <a:lnSpc>
                          <a:spcPct val="107000"/>
                        </a:lnSpc>
                        <a:spcAft>
                          <a:spcPts val="800"/>
                        </a:spcAft>
                      </a:pPr>
                      <a:r>
                        <a:rPr lang="en-GB" sz="1100" dirty="0">
                          <a:effectLst/>
                        </a:rPr>
                        <a:t>In cases where pupils cannot be located and remain on roll a ‘Pupil Tracking’ request should be made to the Education Welfare Team for further investigation and resolution. </a:t>
                      </a:r>
                    </a:p>
                    <a:p>
                      <a:pPr>
                        <a:lnSpc>
                          <a:spcPct val="107000"/>
                        </a:lnSpc>
                        <a:spcAft>
                          <a:spcPts val="800"/>
                        </a:spcAft>
                      </a:pPr>
                      <a:r>
                        <a:rPr lang="en-GB" sz="1100" dirty="0">
                          <a:effectLst/>
                        </a:rPr>
                        <a:t>Individual cases continue to be supported through the Weekly Attendance Drop-in online sessions and the Education Welfare Service duty help-line.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Multi- Agency Working</a:t>
                      </a:r>
                    </a:p>
                    <a:p>
                      <a:pPr>
                        <a:lnSpc>
                          <a:spcPct val="107000"/>
                        </a:lnSpc>
                        <a:spcAft>
                          <a:spcPts val="800"/>
                        </a:spcAft>
                      </a:pPr>
                      <a:r>
                        <a:rPr lang="en-GB" sz="1100" dirty="0">
                          <a:effectLst/>
                        </a:rPr>
                        <a:t>Further promotion of the support available for the multi-agency working of colleagues outside of schools and settings is required in relation to attendance and follow up visits. The reporting of issues includes: Children Missing Education (for CYP not on a school roll), Elective Home Education (pupils whose parents/carers have taken on full responsibility for their child’s education), Pupil Tracking (where pupils are on a school roll whose location cannot be confirmed) and Temporary Education Arrangements (TEAs) which include reduced timetables. This understanding to be supported by a CPD offer made available to relevant teams.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3394937"/>
                  </a:ext>
                </a:extLst>
              </a:tr>
            </a:tbl>
          </a:graphicData>
        </a:graphic>
      </p:graphicFrame>
    </p:spTree>
    <p:extLst>
      <p:ext uri="{BB962C8B-B14F-4D97-AF65-F5344CB8AC3E}">
        <p14:creationId xmlns:p14="http://schemas.microsoft.com/office/powerpoint/2010/main" val="4248127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83FE92A-9DD4-4902-B1E4-81BB0972902F}"/>
              </a:ext>
            </a:extLst>
          </p:cNvPr>
          <p:cNvGraphicFramePr>
            <a:graphicFrameLocks noGrp="1"/>
          </p:cNvGraphicFramePr>
          <p:nvPr>
            <p:extLst>
              <p:ext uri="{D42A27DB-BD31-4B8C-83A1-F6EECF244321}">
                <p14:modId xmlns:p14="http://schemas.microsoft.com/office/powerpoint/2010/main" val="766232471"/>
              </p:ext>
            </p:extLst>
          </p:nvPr>
        </p:nvGraphicFramePr>
        <p:xfrm>
          <a:off x="1644073" y="739030"/>
          <a:ext cx="8903854" cy="5217449"/>
        </p:xfrm>
        <a:graphic>
          <a:graphicData uri="http://schemas.openxmlformats.org/drawingml/2006/table">
            <a:tbl>
              <a:tblPr firstRow="1" firstCol="1" bandRow="1">
                <a:tableStyleId>{5C22544A-7EE6-4342-B048-85BDC9FD1C3A}</a:tableStyleId>
              </a:tblPr>
              <a:tblGrid>
                <a:gridCol w="1745524">
                  <a:extLst>
                    <a:ext uri="{9D8B030D-6E8A-4147-A177-3AD203B41FA5}">
                      <a16:colId xmlns:a16="http://schemas.microsoft.com/office/drawing/2014/main" val="780877589"/>
                    </a:ext>
                  </a:extLst>
                </a:gridCol>
                <a:gridCol w="2185500">
                  <a:extLst>
                    <a:ext uri="{9D8B030D-6E8A-4147-A177-3AD203B41FA5}">
                      <a16:colId xmlns:a16="http://schemas.microsoft.com/office/drawing/2014/main" val="952969237"/>
                    </a:ext>
                  </a:extLst>
                </a:gridCol>
                <a:gridCol w="2486415">
                  <a:extLst>
                    <a:ext uri="{9D8B030D-6E8A-4147-A177-3AD203B41FA5}">
                      <a16:colId xmlns:a16="http://schemas.microsoft.com/office/drawing/2014/main" val="1466656105"/>
                    </a:ext>
                  </a:extLst>
                </a:gridCol>
                <a:gridCol w="2486415">
                  <a:extLst>
                    <a:ext uri="{9D8B030D-6E8A-4147-A177-3AD203B41FA5}">
                      <a16:colId xmlns:a16="http://schemas.microsoft.com/office/drawing/2014/main" val="1570979186"/>
                    </a:ext>
                  </a:extLst>
                </a:gridCol>
              </a:tblGrid>
              <a:tr h="261591">
                <a:tc>
                  <a:txBody>
                    <a:bodyPr/>
                    <a:lstStyle/>
                    <a:p>
                      <a:pPr>
                        <a:lnSpc>
                          <a:spcPct val="107000"/>
                        </a:lnSpc>
                        <a:spcAft>
                          <a:spcPts val="8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200" dirty="0">
                          <a:effectLst/>
                        </a:rPr>
                        <a:t>Targeted Approaches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extLst>
                  <a:ext uri="{0D108BD9-81ED-4DB2-BD59-A6C34878D82A}">
                    <a16:rowId xmlns:a16="http://schemas.microsoft.com/office/drawing/2014/main" val="1821901973"/>
                  </a:ext>
                </a:extLst>
              </a:tr>
              <a:tr h="4213395">
                <a:tc>
                  <a:txBody>
                    <a:bodyPr/>
                    <a:lstStyle/>
                    <a:p>
                      <a:pPr>
                        <a:lnSpc>
                          <a:spcPct val="107000"/>
                        </a:lnSpc>
                        <a:spcAft>
                          <a:spcPts val="800"/>
                        </a:spcAft>
                      </a:pPr>
                      <a:r>
                        <a:rPr lang="en-GB" sz="1200" dirty="0">
                          <a:effectLst/>
                        </a:rPr>
                        <a:t>Information sharing processes are adequate and effective between partners and agencies.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100" b="1" dirty="0">
                          <a:effectLst/>
                        </a:rPr>
                        <a:t>Communication</a:t>
                      </a:r>
                    </a:p>
                    <a:p>
                      <a:pPr>
                        <a:lnSpc>
                          <a:spcPct val="107000"/>
                        </a:lnSpc>
                        <a:spcAft>
                          <a:spcPts val="800"/>
                        </a:spcAft>
                      </a:pPr>
                      <a:r>
                        <a:rPr lang="en-GB" sz="1100" dirty="0">
                          <a:effectLst/>
                        </a:rPr>
                        <a:t>Effective information sharing is supported by a clear communication plan which details the different approaches to support understanding of attendance related activities, these include:</a:t>
                      </a:r>
                    </a:p>
                    <a:p>
                      <a:pPr marL="342900" lvl="0" indent="-342900">
                        <a:buFont typeface="Symbol" panose="05050102010706020507" pitchFamily="18" charset="2"/>
                        <a:buChar char=""/>
                      </a:pPr>
                      <a:r>
                        <a:rPr lang="en-GB" sz="1100" dirty="0">
                          <a:effectLst/>
                        </a:rPr>
                        <a:t>Weekly Attendance Updates</a:t>
                      </a:r>
                    </a:p>
                    <a:p>
                      <a:pPr marL="342900" lvl="0" indent="-342900">
                        <a:buFont typeface="Symbol" panose="05050102010706020507" pitchFamily="18" charset="2"/>
                        <a:buChar char=""/>
                      </a:pPr>
                      <a:r>
                        <a:rPr lang="en-GB" sz="1100" dirty="0">
                          <a:effectLst/>
                        </a:rPr>
                        <a:t>Weekly Attendance Drop-ins </a:t>
                      </a:r>
                    </a:p>
                    <a:p>
                      <a:pPr marL="342900" lvl="0" indent="-342900">
                        <a:buFont typeface="Symbol" panose="05050102010706020507" pitchFamily="18" charset="2"/>
                        <a:buChar char=""/>
                      </a:pPr>
                      <a:r>
                        <a:rPr lang="en-GB" sz="1100" dirty="0">
                          <a:effectLst/>
                        </a:rPr>
                        <a:t>Briefing notes and quick guides</a:t>
                      </a:r>
                    </a:p>
                    <a:p>
                      <a:pPr marL="342900" lvl="0" indent="-342900">
                        <a:buFont typeface="Symbol" panose="05050102010706020507" pitchFamily="18" charset="2"/>
                        <a:buChar char=""/>
                      </a:pPr>
                      <a:r>
                        <a:rPr lang="en-GB" sz="1100" dirty="0">
                          <a:effectLst/>
                        </a:rPr>
                        <a:t>Chase up of daily forms</a:t>
                      </a:r>
                    </a:p>
                    <a:p>
                      <a:pPr marL="342900" lvl="0" indent="-342900">
                        <a:buFont typeface="Symbol" panose="05050102010706020507" pitchFamily="18" charset="2"/>
                        <a:buChar char=""/>
                      </a:pPr>
                      <a:r>
                        <a:rPr lang="en-GB" sz="1100" dirty="0">
                          <a:effectLst/>
                        </a:rPr>
                        <a:t>Attendance toolkit </a:t>
                      </a:r>
                    </a:p>
                    <a:p>
                      <a:pPr marL="342900" lvl="0" indent="-342900">
                        <a:buFont typeface="Symbol" panose="05050102010706020507" pitchFamily="18" charset="2"/>
                        <a:buChar char=""/>
                      </a:pPr>
                      <a:r>
                        <a:rPr lang="en-GB" sz="1100" dirty="0">
                          <a:effectLst/>
                        </a:rPr>
                        <a:t>Weekly follow up with schools and settings to ensure completion of the daily educational setting status form – which provides COVID related information to the DFE, public health and the Regional Schools Commissioner.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100" b="1" dirty="0">
                          <a:effectLst/>
                        </a:rPr>
                        <a:t>Specialist Meetings and Networks</a:t>
                      </a:r>
                    </a:p>
                    <a:p>
                      <a:pPr>
                        <a:lnSpc>
                          <a:spcPct val="107000"/>
                        </a:lnSpc>
                        <a:spcAft>
                          <a:spcPts val="800"/>
                        </a:spcAft>
                      </a:pPr>
                      <a:r>
                        <a:rPr lang="en-GB" sz="1100" dirty="0">
                          <a:effectLst/>
                        </a:rPr>
                        <a:t>To support information sharing between partners and agencies there are a number of networks and meetings that take place:</a:t>
                      </a:r>
                    </a:p>
                    <a:p>
                      <a:pPr marL="342900" lvl="0" indent="-342900">
                        <a:buFont typeface="Symbol" panose="05050102010706020507" pitchFamily="18" charset="2"/>
                        <a:buChar char=""/>
                      </a:pPr>
                      <a:r>
                        <a:rPr lang="en-GB" sz="1100" dirty="0">
                          <a:effectLst/>
                        </a:rPr>
                        <a:t>School Attendance Network Meetings for schools and settings to support attendance related work with other agencies </a:t>
                      </a:r>
                    </a:p>
                    <a:p>
                      <a:pPr marL="342900" lvl="0" indent="-342900">
                        <a:buFont typeface="Symbol" panose="05050102010706020507" pitchFamily="18" charset="2"/>
                        <a:buChar char=""/>
                      </a:pPr>
                      <a:r>
                        <a:rPr lang="en-GB" sz="1100" dirty="0">
                          <a:effectLst/>
                        </a:rPr>
                        <a:t>Designated Safeguarding Leads Networks which supports the development of safeguarding practice within the city including   the link with attendance</a:t>
                      </a:r>
                    </a:p>
                    <a:p>
                      <a:pPr marL="342900" lvl="0" indent="-342900">
                        <a:buFont typeface="Symbol" panose="05050102010706020507" pitchFamily="18" charset="2"/>
                        <a:buChar char=""/>
                      </a:pPr>
                      <a:r>
                        <a:rPr lang="en-GB" sz="1100" dirty="0">
                          <a:effectLst/>
                        </a:rPr>
                        <a:t>Attendance and Belonging Task Group which is a multi-disciplinary meeting within the local authority to focus on attendance related issues</a:t>
                      </a:r>
                    </a:p>
                    <a:p>
                      <a:pPr marL="342900" lvl="0" indent="-342900">
                        <a:buFont typeface="Symbol" panose="05050102010706020507" pitchFamily="18" charset="2"/>
                        <a:buChar char=""/>
                      </a:pPr>
                      <a:r>
                        <a:rPr lang="en-GB" sz="1100" dirty="0">
                          <a:effectLst/>
                        </a:rPr>
                        <a:t>Task and Finish Groups to draw upon the expertise of partners and agencies regarding specific issues that can prevent CYP accessing education provision</a:t>
                      </a:r>
                    </a:p>
                    <a:p>
                      <a:pPr marL="342900" lvl="0" indent="-342900">
                        <a:buFont typeface="Symbol" panose="05050102010706020507" pitchFamily="18" charset="2"/>
                        <a:buChar char=""/>
                      </a:pPr>
                      <a:r>
                        <a:rPr lang="en-GB" sz="1100" dirty="0">
                          <a:effectLst/>
                        </a:rPr>
                        <a:t>The Multi Agency Covid Meetings to work with partner organisations to support the city wide approach to the pandemic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tc>
                  <a:txBody>
                    <a:bodyPr/>
                    <a:lstStyle/>
                    <a:p>
                      <a:pPr>
                        <a:lnSpc>
                          <a:spcPct val="107000"/>
                        </a:lnSpc>
                        <a:spcAft>
                          <a:spcPts val="800"/>
                        </a:spcAft>
                      </a:pPr>
                      <a:r>
                        <a:rPr lang="en-GB" sz="1100" b="1" dirty="0">
                          <a:effectLst/>
                        </a:rPr>
                        <a:t>Locality Attendance Meetings </a:t>
                      </a:r>
                    </a:p>
                    <a:p>
                      <a:pPr>
                        <a:lnSpc>
                          <a:spcPct val="107000"/>
                        </a:lnSpc>
                        <a:spcAft>
                          <a:spcPts val="800"/>
                        </a:spcAft>
                      </a:pPr>
                      <a:r>
                        <a:rPr lang="en-GB" sz="1100" dirty="0">
                          <a:effectLst/>
                        </a:rPr>
                        <a:t>Development of Locality Attendance Meetings are being piloted in the south of the city to support practitioners in the development of attendance practice.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77" marR="55177" marT="0" marB="0"/>
                </a:tc>
                <a:extLst>
                  <a:ext uri="{0D108BD9-81ED-4DB2-BD59-A6C34878D82A}">
                    <a16:rowId xmlns:a16="http://schemas.microsoft.com/office/drawing/2014/main" val="3677470164"/>
                  </a:ext>
                </a:extLst>
              </a:tr>
            </a:tbl>
          </a:graphicData>
        </a:graphic>
      </p:graphicFrame>
    </p:spTree>
    <p:extLst>
      <p:ext uri="{BB962C8B-B14F-4D97-AF65-F5344CB8AC3E}">
        <p14:creationId xmlns:p14="http://schemas.microsoft.com/office/powerpoint/2010/main" val="2124789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DFBDD16-5757-4FC0-8110-5C8545385991}"/>
              </a:ext>
            </a:extLst>
          </p:cNvPr>
          <p:cNvGraphicFramePr>
            <a:graphicFrameLocks noGrp="1"/>
          </p:cNvGraphicFramePr>
          <p:nvPr>
            <p:extLst>
              <p:ext uri="{D42A27DB-BD31-4B8C-83A1-F6EECF244321}">
                <p14:modId xmlns:p14="http://schemas.microsoft.com/office/powerpoint/2010/main" val="2376255678"/>
              </p:ext>
            </p:extLst>
          </p:nvPr>
        </p:nvGraphicFramePr>
        <p:xfrm>
          <a:off x="1667510" y="503743"/>
          <a:ext cx="8856980" cy="2468346"/>
        </p:xfrm>
        <a:graphic>
          <a:graphicData uri="http://schemas.openxmlformats.org/drawingml/2006/table">
            <a:tbl>
              <a:tblPr firstRow="1" firstCol="1" bandRow="1">
                <a:tableStyleId>{5C22544A-7EE6-4342-B048-85BDC9FD1C3A}</a:tableStyleId>
              </a:tblPr>
              <a:tblGrid>
                <a:gridCol w="1617345">
                  <a:extLst>
                    <a:ext uri="{9D8B030D-6E8A-4147-A177-3AD203B41FA5}">
                      <a16:colId xmlns:a16="http://schemas.microsoft.com/office/drawing/2014/main" val="3311806135"/>
                    </a:ext>
                  </a:extLst>
                </a:gridCol>
                <a:gridCol w="2292985">
                  <a:extLst>
                    <a:ext uri="{9D8B030D-6E8A-4147-A177-3AD203B41FA5}">
                      <a16:colId xmlns:a16="http://schemas.microsoft.com/office/drawing/2014/main" val="1334745354"/>
                    </a:ext>
                  </a:extLst>
                </a:gridCol>
                <a:gridCol w="2473325">
                  <a:extLst>
                    <a:ext uri="{9D8B030D-6E8A-4147-A177-3AD203B41FA5}">
                      <a16:colId xmlns:a16="http://schemas.microsoft.com/office/drawing/2014/main" val="3489892211"/>
                    </a:ext>
                  </a:extLst>
                </a:gridCol>
                <a:gridCol w="2473325">
                  <a:extLst>
                    <a:ext uri="{9D8B030D-6E8A-4147-A177-3AD203B41FA5}">
                      <a16:colId xmlns:a16="http://schemas.microsoft.com/office/drawing/2014/main" val="4061219417"/>
                    </a:ext>
                  </a:extLst>
                </a:gridCol>
              </a:tblGrid>
              <a:tr h="299821">
                <a:tc>
                  <a:txBody>
                    <a:bodyPr/>
                    <a:lstStyle/>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a:effectLst/>
                        </a:rPr>
                        <a:t>Universal Approaches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a:effectLst/>
                        </a:rPr>
                        <a:t>Targeted Approaches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1421161"/>
                  </a:ext>
                </a:extLst>
              </a:tr>
              <a:tr h="0">
                <a:tc>
                  <a:txBody>
                    <a:bodyPr/>
                    <a:lstStyle/>
                    <a:p>
                      <a:pPr>
                        <a:lnSpc>
                          <a:spcPct val="107000"/>
                        </a:lnSpc>
                        <a:spcAft>
                          <a:spcPts val="800"/>
                        </a:spcAft>
                      </a:pPr>
                      <a:r>
                        <a:rPr lang="en-GB" sz="1200" dirty="0">
                          <a:effectLst/>
                        </a:rPr>
                        <a:t>Partners are working with Virtual School Heads to support the attendance of looked after children and the extended group of children with a social worker that they support.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Virtual School</a:t>
                      </a:r>
                    </a:p>
                    <a:p>
                      <a:pPr>
                        <a:lnSpc>
                          <a:spcPct val="107000"/>
                        </a:lnSpc>
                        <a:spcAft>
                          <a:spcPts val="800"/>
                        </a:spcAft>
                      </a:pPr>
                      <a:r>
                        <a:rPr lang="en-GB" sz="1100" dirty="0">
                          <a:effectLst/>
                        </a:rPr>
                        <a:t>Specialist Training has been provided to the Virtual School Team on attendance related matters.</a:t>
                      </a:r>
                    </a:p>
                    <a:p>
                      <a:pPr>
                        <a:lnSpc>
                          <a:spcPct val="107000"/>
                        </a:lnSpc>
                        <a:spcAft>
                          <a:spcPts val="800"/>
                        </a:spcAft>
                      </a:pPr>
                      <a:r>
                        <a:rPr lang="en-GB" sz="1100" dirty="0">
                          <a:effectLst/>
                        </a:rPr>
                        <a:t>The Virtual School support the attendance of </a:t>
                      </a:r>
                      <a:r>
                        <a:rPr lang="en-GB" sz="1100" dirty="0" err="1">
                          <a:effectLst/>
                        </a:rPr>
                        <a:t>CiC</a:t>
                      </a:r>
                      <a:r>
                        <a:rPr lang="en-GB" sz="1100" dirty="0">
                          <a:effectLst/>
                        </a:rPr>
                        <a:t> through participation in the Attendance Working Group and the Attendance and Belonging Task Group and a number of key attendance related Task and Finish Groups.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Strategic Plan</a:t>
                      </a:r>
                    </a:p>
                    <a:p>
                      <a:pPr>
                        <a:lnSpc>
                          <a:spcPct val="107000"/>
                        </a:lnSpc>
                        <a:spcAft>
                          <a:spcPts val="800"/>
                        </a:spcAft>
                      </a:pPr>
                      <a:r>
                        <a:rPr lang="en-GB" sz="1100" dirty="0">
                          <a:effectLst/>
                        </a:rPr>
                        <a:t>A draft strategic plan has been developed to promote the education of children with a social worker. The key themes are:</a:t>
                      </a:r>
                    </a:p>
                    <a:p>
                      <a:pPr marL="342900" lvl="0" indent="-342900">
                        <a:buFont typeface="Symbol" panose="05050102010706020507" pitchFamily="18" charset="2"/>
                        <a:buChar char=""/>
                      </a:pPr>
                      <a:r>
                        <a:rPr lang="en-GB" sz="1100" dirty="0">
                          <a:effectLst/>
                        </a:rPr>
                        <a:t>Partnerships</a:t>
                      </a:r>
                    </a:p>
                    <a:p>
                      <a:pPr marL="342900" lvl="0" indent="-342900">
                        <a:buFont typeface="Symbol" panose="05050102010706020507" pitchFamily="18" charset="2"/>
                        <a:buChar char=""/>
                      </a:pPr>
                      <a:r>
                        <a:rPr lang="en-GB" sz="1100" dirty="0">
                          <a:effectLst/>
                        </a:rPr>
                        <a:t>Identifying needs and overcoming barriers to learning</a:t>
                      </a:r>
                    </a:p>
                    <a:p>
                      <a:pPr marL="342900" lvl="0" indent="-342900">
                        <a:buFont typeface="Symbol" panose="05050102010706020507" pitchFamily="18" charset="2"/>
                        <a:buChar char=""/>
                      </a:pPr>
                      <a:r>
                        <a:rPr lang="en-GB" sz="1100" dirty="0">
                          <a:effectLst/>
                        </a:rPr>
                        <a:t>Attendance and promoting engagement</a:t>
                      </a:r>
                    </a:p>
                    <a:p>
                      <a:pPr marL="342900" lvl="0" indent="-342900">
                        <a:buFont typeface="Symbol" panose="05050102010706020507" pitchFamily="18" charset="2"/>
                        <a:buChar char=""/>
                      </a:pPr>
                      <a:r>
                        <a:rPr lang="en-GB" sz="1100" dirty="0">
                          <a:effectLst/>
                        </a:rPr>
                        <a:t>Advice support and guidance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Government Funding</a:t>
                      </a:r>
                    </a:p>
                    <a:p>
                      <a:pPr>
                        <a:lnSpc>
                          <a:spcPct val="107000"/>
                        </a:lnSpc>
                        <a:spcAft>
                          <a:spcPts val="800"/>
                        </a:spcAft>
                      </a:pPr>
                      <a:r>
                        <a:rPr lang="en-GB" sz="1100" dirty="0">
                          <a:effectLst/>
                        </a:rPr>
                        <a:t>Funding of the expansion of the role of the virtual school is yet to be confirmed by government beyond March 2022. </a:t>
                      </a:r>
                    </a:p>
                    <a:p>
                      <a:pPr>
                        <a:lnSpc>
                          <a:spcPct val="107000"/>
                        </a:lnSpc>
                        <a:spcAft>
                          <a:spcPts val="800"/>
                        </a:spcAft>
                      </a:pPr>
                      <a:r>
                        <a:rPr lang="en-GB" sz="1100" dirty="0">
                          <a:effectLst/>
                        </a:rPr>
                        <a:t>Much of the work associated with the expansion of the role is linked to the BCC Belonging Strategy and therefore implementation of the work to support the key themes will continue.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7967318"/>
                  </a:ext>
                </a:extLst>
              </a:tr>
            </a:tbl>
          </a:graphicData>
        </a:graphic>
      </p:graphicFrame>
      <p:graphicFrame>
        <p:nvGraphicFramePr>
          <p:cNvPr id="3" name="Table 2">
            <a:extLst>
              <a:ext uri="{FF2B5EF4-FFF2-40B4-BE49-F238E27FC236}">
                <a16:creationId xmlns:a16="http://schemas.microsoft.com/office/drawing/2014/main" id="{8763D0F4-B55F-42B7-A8C3-264253DC52F8}"/>
              </a:ext>
            </a:extLst>
          </p:cNvPr>
          <p:cNvGraphicFramePr>
            <a:graphicFrameLocks noGrp="1"/>
          </p:cNvGraphicFramePr>
          <p:nvPr>
            <p:extLst>
              <p:ext uri="{D42A27DB-BD31-4B8C-83A1-F6EECF244321}">
                <p14:modId xmlns:p14="http://schemas.microsoft.com/office/powerpoint/2010/main" val="759372548"/>
              </p:ext>
            </p:extLst>
          </p:nvPr>
        </p:nvGraphicFramePr>
        <p:xfrm>
          <a:off x="1667510" y="3738634"/>
          <a:ext cx="8856980" cy="2732593"/>
        </p:xfrm>
        <a:graphic>
          <a:graphicData uri="http://schemas.openxmlformats.org/drawingml/2006/table">
            <a:tbl>
              <a:tblPr firstRow="1" firstCol="1" bandRow="1">
                <a:tableStyleId>{5C22544A-7EE6-4342-B048-85BDC9FD1C3A}</a:tableStyleId>
              </a:tblPr>
              <a:tblGrid>
                <a:gridCol w="1617345">
                  <a:extLst>
                    <a:ext uri="{9D8B030D-6E8A-4147-A177-3AD203B41FA5}">
                      <a16:colId xmlns:a16="http://schemas.microsoft.com/office/drawing/2014/main" val="1548770884"/>
                    </a:ext>
                  </a:extLst>
                </a:gridCol>
                <a:gridCol w="2292985">
                  <a:extLst>
                    <a:ext uri="{9D8B030D-6E8A-4147-A177-3AD203B41FA5}">
                      <a16:colId xmlns:a16="http://schemas.microsoft.com/office/drawing/2014/main" val="1523189757"/>
                    </a:ext>
                  </a:extLst>
                </a:gridCol>
                <a:gridCol w="2473325">
                  <a:extLst>
                    <a:ext uri="{9D8B030D-6E8A-4147-A177-3AD203B41FA5}">
                      <a16:colId xmlns:a16="http://schemas.microsoft.com/office/drawing/2014/main" val="3307603103"/>
                    </a:ext>
                  </a:extLst>
                </a:gridCol>
                <a:gridCol w="2473325">
                  <a:extLst>
                    <a:ext uri="{9D8B030D-6E8A-4147-A177-3AD203B41FA5}">
                      <a16:colId xmlns:a16="http://schemas.microsoft.com/office/drawing/2014/main" val="61660461"/>
                    </a:ext>
                  </a:extLst>
                </a:gridCol>
              </a:tblGrid>
              <a:tr h="306893">
                <a:tc>
                  <a:txBody>
                    <a:bodyPr/>
                    <a:lstStyle/>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Targeted Approaches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2599099"/>
                  </a:ext>
                </a:extLst>
              </a:tr>
              <a:tr h="0">
                <a:tc>
                  <a:txBody>
                    <a:bodyPr/>
                    <a:lstStyle/>
                    <a:p>
                      <a:pPr>
                        <a:lnSpc>
                          <a:spcPct val="107000"/>
                        </a:lnSpc>
                        <a:spcAft>
                          <a:spcPts val="800"/>
                        </a:spcAft>
                      </a:pPr>
                      <a:r>
                        <a:rPr lang="en-GB" sz="1200" dirty="0">
                          <a:effectLst/>
                        </a:rPr>
                        <a:t>Partner agencies and a breadth of professionals, including health visitors, GPs and midwives are utilised to identify children, make appropriate referrals, and provide suitable support.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Multi Agencies (MA) Covid Meetings</a:t>
                      </a:r>
                    </a:p>
                    <a:p>
                      <a:pPr>
                        <a:lnSpc>
                          <a:spcPct val="107000"/>
                        </a:lnSpc>
                        <a:spcAft>
                          <a:spcPts val="800"/>
                        </a:spcAft>
                      </a:pPr>
                      <a:r>
                        <a:rPr lang="en-GB" sz="1100" dirty="0">
                          <a:effectLst/>
                        </a:rPr>
                        <a:t>These meetings have been held routinely throughout the pandemic involving a range of partner agencies and professionals. These meetings have provided an opportunity to inform colleagues about attendance related issues and pathways of 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Mapping of meetings involving supporting children and young people</a:t>
                      </a:r>
                    </a:p>
                    <a:p>
                      <a:pPr>
                        <a:lnSpc>
                          <a:spcPct val="107000"/>
                        </a:lnSpc>
                        <a:spcAft>
                          <a:spcPts val="800"/>
                        </a:spcAft>
                      </a:pPr>
                      <a:r>
                        <a:rPr lang="en-GB" sz="1100" dirty="0">
                          <a:effectLst/>
                        </a:rPr>
                        <a:t>To ensure there is a better understanding of the teams involved in supporting children and young people, a mapping exercise has been conducted to identify the meetings where named CYP and their families are discussed. This will help understand the interconnectivity of support and the development of a consistency of practice through CPD and training to ensure suitable referrals are being made.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b="1" dirty="0">
                          <a:effectLst/>
                        </a:rPr>
                        <a:t>Expansion of CPD and training opportunities </a:t>
                      </a:r>
                    </a:p>
                    <a:p>
                      <a:pPr>
                        <a:lnSpc>
                          <a:spcPct val="107000"/>
                        </a:lnSpc>
                        <a:spcAft>
                          <a:spcPts val="800"/>
                        </a:spcAft>
                      </a:pPr>
                      <a:r>
                        <a:rPr lang="en-GB" sz="1100" dirty="0">
                          <a:effectLst/>
                        </a:rPr>
                        <a:t>To ensure that appropriate referrals continue to be made it is important that as the workforce changes CPD and training opportunities continue to be available through the Keeping Bristol Safe Partnership and individual teams.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7835634"/>
                  </a:ext>
                </a:extLst>
              </a:tr>
            </a:tbl>
          </a:graphicData>
        </a:graphic>
      </p:graphicFrame>
    </p:spTree>
    <p:extLst>
      <p:ext uri="{BB962C8B-B14F-4D97-AF65-F5344CB8AC3E}">
        <p14:creationId xmlns:p14="http://schemas.microsoft.com/office/powerpoint/2010/main" val="1996966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13EFBDD-640A-4D93-A9E9-6697834141F5}"/>
              </a:ext>
            </a:extLst>
          </p:cNvPr>
          <p:cNvGraphicFramePr>
            <a:graphicFrameLocks noGrp="1"/>
          </p:cNvGraphicFramePr>
          <p:nvPr>
            <p:extLst>
              <p:ext uri="{D42A27DB-BD31-4B8C-83A1-F6EECF244321}">
                <p14:modId xmlns:p14="http://schemas.microsoft.com/office/powerpoint/2010/main" val="2994019160"/>
              </p:ext>
            </p:extLst>
          </p:nvPr>
        </p:nvGraphicFramePr>
        <p:xfrm>
          <a:off x="1722582" y="31559"/>
          <a:ext cx="8668327" cy="6789065"/>
        </p:xfrm>
        <a:graphic>
          <a:graphicData uri="http://schemas.openxmlformats.org/drawingml/2006/table">
            <a:tbl>
              <a:tblPr firstRow="1" firstCol="1" bandRow="1">
                <a:tableStyleId>{5C22544A-7EE6-4342-B048-85BDC9FD1C3A}</a:tableStyleId>
              </a:tblPr>
              <a:tblGrid>
                <a:gridCol w="1968690">
                  <a:extLst>
                    <a:ext uri="{9D8B030D-6E8A-4147-A177-3AD203B41FA5}">
                      <a16:colId xmlns:a16="http://schemas.microsoft.com/office/drawing/2014/main" val="4190317166"/>
                    </a:ext>
                  </a:extLst>
                </a:gridCol>
                <a:gridCol w="2128281">
                  <a:extLst>
                    <a:ext uri="{9D8B030D-6E8A-4147-A177-3AD203B41FA5}">
                      <a16:colId xmlns:a16="http://schemas.microsoft.com/office/drawing/2014/main" val="1371710710"/>
                    </a:ext>
                  </a:extLst>
                </a:gridCol>
                <a:gridCol w="2223385">
                  <a:extLst>
                    <a:ext uri="{9D8B030D-6E8A-4147-A177-3AD203B41FA5}">
                      <a16:colId xmlns:a16="http://schemas.microsoft.com/office/drawing/2014/main" val="77900735"/>
                    </a:ext>
                  </a:extLst>
                </a:gridCol>
                <a:gridCol w="2347971">
                  <a:extLst>
                    <a:ext uri="{9D8B030D-6E8A-4147-A177-3AD203B41FA5}">
                      <a16:colId xmlns:a16="http://schemas.microsoft.com/office/drawing/2014/main" val="1416803095"/>
                    </a:ext>
                  </a:extLst>
                </a:gridCol>
              </a:tblGrid>
              <a:tr h="375430">
                <a:tc>
                  <a:txBody>
                    <a:bodyPr/>
                    <a:lstStyle/>
                    <a:p>
                      <a:pPr>
                        <a:lnSpc>
                          <a:spcPct val="107000"/>
                        </a:lnSpc>
                        <a:spcAft>
                          <a:spcPts val="800"/>
                        </a:spcAft>
                      </a:pPr>
                      <a:r>
                        <a:rPr lang="en-GB" sz="600" dirty="0">
                          <a:effectLst/>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200">
                          <a:effectLst/>
                        </a:rPr>
                        <a:t>Universal Approaches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200">
                          <a:effectLst/>
                        </a:rPr>
                        <a:t>Targeted Approaches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extLst>
                  <a:ext uri="{0D108BD9-81ED-4DB2-BD59-A6C34878D82A}">
                    <a16:rowId xmlns:a16="http://schemas.microsoft.com/office/drawing/2014/main" val="1226622454"/>
                  </a:ext>
                </a:extLst>
              </a:tr>
              <a:tr h="6413635">
                <a:tc>
                  <a:txBody>
                    <a:bodyPr/>
                    <a:lstStyle/>
                    <a:p>
                      <a:pPr>
                        <a:lnSpc>
                          <a:spcPct val="107000"/>
                        </a:lnSpc>
                        <a:spcAft>
                          <a:spcPts val="800"/>
                        </a:spcAft>
                      </a:pPr>
                      <a:r>
                        <a:rPr lang="en-GB" sz="1200" dirty="0">
                          <a:effectLst/>
                        </a:rPr>
                        <a:t>Partners are using their own communication channels and relationships with local communities to signpost to support and routes to report concerns.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100" b="1" dirty="0">
                          <a:effectLst/>
                        </a:rPr>
                        <a:t>General</a:t>
                      </a:r>
                    </a:p>
                    <a:p>
                      <a:pPr>
                        <a:lnSpc>
                          <a:spcPct val="107000"/>
                        </a:lnSpc>
                        <a:spcAft>
                          <a:spcPts val="800"/>
                        </a:spcAft>
                      </a:pPr>
                      <a:r>
                        <a:rPr lang="en-GB" sz="1100" dirty="0">
                          <a:effectLst/>
                        </a:rPr>
                        <a:t>The Weekly Attendance Update provides an opportunity to share support routes for CYP regarding attendance concerns. </a:t>
                      </a:r>
                    </a:p>
                    <a:p>
                      <a:pPr>
                        <a:lnSpc>
                          <a:spcPct val="107000"/>
                        </a:lnSpc>
                        <a:spcAft>
                          <a:spcPts val="800"/>
                        </a:spcAft>
                      </a:pPr>
                      <a:r>
                        <a:rPr lang="en-GB" sz="1100" dirty="0">
                          <a:effectLst/>
                        </a:rPr>
                        <a:t> </a:t>
                      </a:r>
                    </a:p>
                    <a:p>
                      <a:pPr>
                        <a:lnSpc>
                          <a:spcPct val="107000"/>
                        </a:lnSpc>
                        <a:spcAft>
                          <a:spcPts val="800"/>
                        </a:spcAft>
                      </a:pPr>
                      <a:r>
                        <a:rPr lang="en-GB" sz="1100" b="1" dirty="0">
                          <a:effectLst/>
                        </a:rPr>
                        <a:t>Team Around the School Meetings </a:t>
                      </a:r>
                      <a:endParaRPr lang="en-GB" sz="1100" dirty="0">
                        <a:effectLst/>
                      </a:endParaRPr>
                    </a:p>
                    <a:p>
                      <a:pPr>
                        <a:lnSpc>
                          <a:spcPct val="107000"/>
                        </a:lnSpc>
                        <a:spcAft>
                          <a:spcPts val="800"/>
                        </a:spcAft>
                      </a:pPr>
                      <a:r>
                        <a:rPr lang="en-GB" sz="1100" dirty="0">
                          <a:effectLst/>
                        </a:rPr>
                        <a:t>Schools are routinely provided with access to a social worker via the offer of a Team Around the School Meeting which provides the opportunity to discuss cases in detail before a referral is made via First Response. </a:t>
                      </a:r>
                    </a:p>
                    <a:p>
                      <a:pPr>
                        <a:lnSpc>
                          <a:spcPct val="107000"/>
                        </a:lnSpc>
                        <a:spcAft>
                          <a:spcPts val="800"/>
                        </a:spcAft>
                      </a:pPr>
                      <a:r>
                        <a:rPr lang="en-GB" sz="1100" dirty="0">
                          <a:effectLst/>
                        </a:rPr>
                        <a:t> </a:t>
                      </a:r>
                    </a:p>
                    <a:p>
                      <a:pPr>
                        <a:lnSpc>
                          <a:spcPct val="107000"/>
                        </a:lnSpc>
                        <a:spcAft>
                          <a:spcPts val="800"/>
                        </a:spcAft>
                      </a:pPr>
                      <a:r>
                        <a:rPr lang="en-GB" sz="1100" b="1" dirty="0">
                          <a:effectLst/>
                        </a:rPr>
                        <a:t>Safeguarding in Education Team </a:t>
                      </a:r>
                      <a:endParaRPr lang="en-GB" sz="1100" dirty="0">
                        <a:effectLst/>
                      </a:endParaRPr>
                    </a:p>
                    <a:p>
                      <a:pPr>
                        <a:lnSpc>
                          <a:spcPct val="107000"/>
                        </a:lnSpc>
                        <a:spcAft>
                          <a:spcPts val="800"/>
                        </a:spcAft>
                      </a:pPr>
                      <a:r>
                        <a:rPr lang="en-GB" sz="1100" dirty="0">
                          <a:effectLst/>
                        </a:rPr>
                        <a:t>The Safeguarding in Education Team (SET) provides advice to schools and settings and supports the development of policy and practice regarding safeguarding. The Designated Safeguarding Leads Network Meetings are held routinely to support partners with information sharing and the signposting of resources and support. The SET also offers CPD opportunities to schools, settings and teams within the LA regarding safeguarding duties including routes to report concerns.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100" b="1" dirty="0">
                          <a:effectLst/>
                        </a:rPr>
                        <a:t>Education Welfare Team</a:t>
                      </a:r>
                    </a:p>
                    <a:p>
                      <a:pPr>
                        <a:lnSpc>
                          <a:spcPct val="107000"/>
                        </a:lnSpc>
                        <a:spcAft>
                          <a:spcPts val="800"/>
                        </a:spcAft>
                      </a:pPr>
                      <a:r>
                        <a:rPr lang="en-GB" sz="1100" dirty="0">
                          <a:effectLst/>
                        </a:rPr>
                        <a:t>The Education Welfare Team provides colleagues with advice and support as well as working with families and CYP, providing the opportunity to signpost access to support services as well as identify routes to report concerns.    </a:t>
                      </a:r>
                    </a:p>
                    <a:p>
                      <a:pPr>
                        <a:lnSpc>
                          <a:spcPct val="107000"/>
                        </a:lnSpc>
                        <a:spcAft>
                          <a:spcPts val="800"/>
                        </a:spcAft>
                      </a:pPr>
                      <a:r>
                        <a:rPr lang="en-GB" sz="1100" dirty="0">
                          <a:effectLst/>
                        </a:rPr>
                        <a:t> </a:t>
                      </a:r>
                    </a:p>
                    <a:p>
                      <a:pPr>
                        <a:lnSpc>
                          <a:spcPct val="107000"/>
                        </a:lnSpc>
                        <a:spcAft>
                          <a:spcPts val="800"/>
                        </a:spcAft>
                      </a:pPr>
                      <a:r>
                        <a:rPr lang="en-GB" sz="1100" b="1" dirty="0">
                          <a:effectLst/>
                        </a:rPr>
                        <a:t>Families in Focus (FIF)</a:t>
                      </a:r>
                    </a:p>
                    <a:p>
                      <a:pPr>
                        <a:lnSpc>
                          <a:spcPct val="107000"/>
                        </a:lnSpc>
                        <a:spcAft>
                          <a:spcPts val="800"/>
                        </a:spcAft>
                      </a:pPr>
                      <a:r>
                        <a:rPr lang="en-GB" sz="1100" dirty="0">
                          <a:effectLst/>
                        </a:rPr>
                        <a:t>FIF continues to provide advice and support and the links with local communities are supported through the work of the Partnership Managers. </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tc>
                  <a:txBody>
                    <a:bodyPr/>
                    <a:lstStyle/>
                    <a:p>
                      <a:pPr>
                        <a:lnSpc>
                          <a:spcPct val="107000"/>
                        </a:lnSpc>
                        <a:spcAft>
                          <a:spcPts val="800"/>
                        </a:spcAft>
                      </a:pPr>
                      <a:r>
                        <a:rPr lang="en-GB" sz="1100" b="1" dirty="0">
                          <a:effectLst/>
                        </a:rPr>
                        <a:t>Development of Family Hubs </a:t>
                      </a:r>
                    </a:p>
                    <a:p>
                      <a:pPr>
                        <a:lnSpc>
                          <a:spcPct val="107000"/>
                        </a:lnSpc>
                        <a:spcAft>
                          <a:spcPts val="800"/>
                        </a:spcAft>
                      </a:pPr>
                      <a:r>
                        <a:rPr lang="en-GB" sz="1100" dirty="0">
                          <a:effectLst/>
                        </a:rPr>
                        <a:t> </a:t>
                      </a:r>
                    </a:p>
                    <a:p>
                      <a:pPr>
                        <a:lnSpc>
                          <a:spcPct val="107000"/>
                        </a:lnSpc>
                        <a:spcAft>
                          <a:spcPts val="800"/>
                        </a:spcAft>
                      </a:pPr>
                      <a:r>
                        <a:rPr lang="en-GB" sz="1100" dirty="0">
                          <a:effectLst/>
                        </a:rPr>
                        <a:t>The development of Family Hubs continues within the LA. The LA were successful in two bids that were submitted to the Department of Education. We are now working with them as part of the Growing Up Well project and have been selected as one of five local authorities to take part in an evaluation to help support national policy making, where we will be looking to learn from other Local Authorities who are further ahead in their Family Hub journey.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5421" marR="35421" marT="0" marB="0"/>
                </a:tc>
                <a:extLst>
                  <a:ext uri="{0D108BD9-81ED-4DB2-BD59-A6C34878D82A}">
                    <a16:rowId xmlns:a16="http://schemas.microsoft.com/office/drawing/2014/main" val="57201282"/>
                  </a:ext>
                </a:extLst>
              </a:tr>
            </a:tbl>
          </a:graphicData>
        </a:graphic>
      </p:graphicFrame>
    </p:spTree>
    <p:extLst>
      <p:ext uri="{BB962C8B-B14F-4D97-AF65-F5344CB8AC3E}">
        <p14:creationId xmlns:p14="http://schemas.microsoft.com/office/powerpoint/2010/main" val="1039984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AA691E-467C-4A1B-B8EF-BC791CD6520B}"/>
              </a:ext>
            </a:extLst>
          </p:cNvPr>
          <p:cNvGraphicFramePr>
            <a:graphicFrameLocks noGrp="1"/>
          </p:cNvGraphicFramePr>
          <p:nvPr>
            <p:extLst>
              <p:ext uri="{D42A27DB-BD31-4B8C-83A1-F6EECF244321}">
                <p14:modId xmlns:p14="http://schemas.microsoft.com/office/powerpoint/2010/main" val="3532711897"/>
              </p:ext>
            </p:extLst>
          </p:nvPr>
        </p:nvGraphicFramePr>
        <p:xfrm>
          <a:off x="1840520" y="1360055"/>
          <a:ext cx="8319482" cy="2722626"/>
        </p:xfrm>
        <a:graphic>
          <a:graphicData uri="http://schemas.openxmlformats.org/drawingml/2006/table">
            <a:tbl>
              <a:tblPr firstRow="1" firstCol="1" bandRow="1">
                <a:tableStyleId>{5C22544A-7EE6-4342-B048-85BDC9FD1C3A}</a:tableStyleId>
              </a:tblPr>
              <a:tblGrid>
                <a:gridCol w="1717448">
                  <a:extLst>
                    <a:ext uri="{9D8B030D-6E8A-4147-A177-3AD203B41FA5}">
                      <a16:colId xmlns:a16="http://schemas.microsoft.com/office/drawing/2014/main" val="1162734608"/>
                    </a:ext>
                  </a:extLst>
                </a:gridCol>
                <a:gridCol w="2080179">
                  <a:extLst>
                    <a:ext uri="{9D8B030D-6E8A-4147-A177-3AD203B41FA5}">
                      <a16:colId xmlns:a16="http://schemas.microsoft.com/office/drawing/2014/main" val="381242215"/>
                    </a:ext>
                  </a:extLst>
                </a:gridCol>
                <a:gridCol w="2402039">
                  <a:extLst>
                    <a:ext uri="{9D8B030D-6E8A-4147-A177-3AD203B41FA5}">
                      <a16:colId xmlns:a16="http://schemas.microsoft.com/office/drawing/2014/main" val="1967026629"/>
                    </a:ext>
                  </a:extLst>
                </a:gridCol>
                <a:gridCol w="2119816">
                  <a:extLst>
                    <a:ext uri="{9D8B030D-6E8A-4147-A177-3AD203B41FA5}">
                      <a16:colId xmlns:a16="http://schemas.microsoft.com/office/drawing/2014/main" val="3054690791"/>
                    </a:ext>
                  </a:extLst>
                </a:gridCol>
              </a:tblGrid>
              <a:tr h="357909">
                <a:tc>
                  <a:txBody>
                    <a:bodyPr/>
                    <a:lstStyle/>
                    <a:p>
                      <a:pPr>
                        <a:lnSpc>
                          <a:spcPct val="107000"/>
                        </a:lnSpc>
                        <a:spcAft>
                          <a:spcPts val="800"/>
                        </a:spcAft>
                      </a:pPr>
                      <a:r>
                        <a:rPr lang="en-GB" sz="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Universal Approaches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a:effectLst/>
                        </a:rPr>
                        <a:t>Targeted Approaches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rPr>
                        <a:t>Next Steps/ Areas for Development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2002481"/>
                  </a:ext>
                </a:extLst>
              </a:tr>
              <a:tr h="0">
                <a:tc>
                  <a:txBody>
                    <a:bodyPr/>
                    <a:lstStyle/>
                    <a:p>
                      <a:pPr>
                        <a:lnSpc>
                          <a:spcPct val="107000"/>
                        </a:lnSpc>
                        <a:spcAft>
                          <a:spcPts val="800"/>
                        </a:spcAft>
                      </a:pPr>
                      <a:r>
                        <a:rPr lang="en-GB" sz="1200" dirty="0">
                          <a:effectLst/>
                        </a:rPr>
                        <a:t>In addition, we would ask safeguarding partners to have processes that are adequate for identifying pregnant women, babies, and young people who may be at risk of harm should any additional COVID-19 restrictions come into force.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This will need to be checked with multi-agency partners via the MA Covid Meeting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This will need to be checked with multi-agency partners via the MA Covid Meeting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100" dirty="0">
                          <a:effectLst/>
                        </a:rPr>
                        <a:t>This will need to be checked with multi-agency partners via the MA Covid Meeting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9228722"/>
                  </a:ext>
                </a:extLst>
              </a:tr>
            </a:tbl>
          </a:graphicData>
        </a:graphic>
      </p:graphicFrame>
    </p:spTree>
    <p:extLst>
      <p:ext uri="{BB962C8B-B14F-4D97-AF65-F5344CB8AC3E}">
        <p14:creationId xmlns:p14="http://schemas.microsoft.com/office/powerpoint/2010/main" val="2602233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2078</Words>
  <Application>Microsoft Office PowerPoint</Application>
  <PresentationFormat>Widescreen</PresentationFormat>
  <Paragraphs>157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Marris</dc:creator>
  <cp:lastModifiedBy>Laura Marris</cp:lastModifiedBy>
  <cp:revision>1</cp:revision>
  <dcterms:created xsi:type="dcterms:W3CDTF">2022-01-28T13:22:18Z</dcterms:created>
  <dcterms:modified xsi:type="dcterms:W3CDTF">2022-01-28T14:12:31Z</dcterms:modified>
</cp:coreProperties>
</file>