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9"/>
  </p:notesMasterIdLst>
  <p:handoutMasterIdLst>
    <p:handoutMasterId r:id="rId10"/>
  </p:handoutMasterIdLst>
  <p:sldIdLst>
    <p:sldId id="414" r:id="rId6"/>
    <p:sldId id="353" r:id="rId7"/>
    <p:sldId id="306" r:id="rId8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DBF13D-D1F0-A8D4-02CD-74E11E224D7B}" v="577" dt="2021-11-04T12:02:01.651"/>
    <p1510:client id="{4C6301B8-F807-9C6B-0BF2-00B5F801E9D5}" v="23" dt="2021-11-11T12:27:11.789"/>
    <p1510:client id="{5304D5D5-18E1-9CB4-5B39-781E3711D5C2}" v="10" dt="2022-04-29T08:24:52.533"/>
    <p1510:client id="{67D8E482-44EA-BE6C-7BE4-85AC33FEDE68}" v="1" dt="2021-11-11T10:33:44.972"/>
    <p1510:client id="{91B647F2-772C-1DF4-97CF-68F5CED9A70E}" v="41" dt="2022-04-26T12:30:17.324"/>
    <p1510:client id="{934B8AE8-9419-5B41-C275-1269526CB73E}" v="139" dt="2021-11-09T10:06:45.827"/>
    <p1510:client id="{9D78EB9B-5477-73FA-AC83-BC976D20504F}" v="124" dt="2022-04-26T14:17:07.388"/>
    <p1510:client id="{B0654F6A-D586-FC74-A940-3B78699FDF64}" v="88" dt="2021-11-10T14:59:50.124"/>
    <p1510:client id="{DEB82B5D-D1DB-93C6-37C9-F4AB355E7BF5}" v="483" dt="2022-09-21T15:31:21.6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5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97285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4D116426-F0DE-4484-99B0-939739F7283D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9446678"/>
            <a:ext cx="2971800" cy="49728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6E8BC500-4158-4B97-A19D-FBED0381A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70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5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7285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66A0AD48-DAF1-4B5F-A1D6-938DCFD72D40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24203"/>
            <a:ext cx="5486400" cy="4475559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9446678"/>
            <a:ext cx="2971800" cy="49728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8D3D35E3-831B-4433-A22D-2A593AFD5F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71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76A636-F356-4FC3-99FF-6FB8C23AB671}" type="slidenum">
              <a:rPr lang="en-GB" altLang="en-US" smtClean="0"/>
              <a:pPr/>
              <a:t>1</a:t>
            </a:fld>
            <a:endParaRPr lang="en-GB" alt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alt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0547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76A636-F356-4FC3-99FF-6FB8C23AB671}" type="slidenum">
              <a:rPr lang="en-GB" altLang="en-US" smtClean="0"/>
              <a:pPr/>
              <a:t>2</a:t>
            </a:fld>
            <a:endParaRPr lang="en-GB" alt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8698">
              <a:lnSpc>
                <a:spcPct val="90000"/>
              </a:lnSpc>
              <a:defRPr/>
            </a:pPr>
            <a:endParaRPr lang="en-GB" alt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2272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E418CAD-84AD-4C78-A248-26AF66A8550B}" type="slidenum">
              <a:rPr lang="en-GB" altLang="en-US" smtClean="0"/>
              <a:pPr/>
              <a:t>3</a:t>
            </a:fld>
            <a:endParaRPr lang="en-GB" alt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/>
              <a:t>Here are my contact details.</a:t>
            </a:r>
          </a:p>
          <a:p>
            <a:pPr>
              <a:spcBef>
                <a:spcPct val="0"/>
              </a:spcBef>
            </a:pPr>
            <a:r>
              <a:rPr lang="en-GB" altLang="en-US">
                <a:cs typeface="Calibri"/>
              </a:rPr>
              <a:t>Thank you for listening, Any questions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twitter.com/" TargetMode="External"/><Relationship Id="rId7" Type="http://schemas.openxmlformats.org/officeDocument/2006/relationships/image" Target="../media/image1.jpeg"/><Relationship Id="rId2" Type="http://schemas.openxmlformats.org/officeDocument/2006/relationships/hyperlink" Target="http://www.carershub.org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hyperlink" Target="http://www.facebook.com/carerstrust" TargetMode="Externa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6E8C-4876-49BA-A500-B6ACBE2F7F2A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DCC6-6CD4-49DC-B2C3-84F2D25AEC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085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6E8C-4876-49BA-A500-B6ACBE2F7F2A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DCC6-6CD4-49DC-B2C3-84F2D25AEC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892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6E8C-4876-49BA-A500-B6ACBE2F7F2A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DCC6-6CD4-49DC-B2C3-84F2D25AEC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760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4732128"/>
            <a:ext cx="8229600" cy="608262"/>
          </a:xfrm>
        </p:spPr>
        <p:txBody>
          <a:bodyPr wrap="none" lIns="0" tIns="0" rIns="0" bIns="0" anchor="t" anchorCtr="0">
            <a:noAutofit/>
          </a:bodyPr>
          <a:lstStyle>
            <a:lvl1pPr algn="l">
              <a:defRPr sz="4000" b="1" baseline="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en-GB"/>
              <a:t>Presentation title</a:t>
            </a:r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457200" y="1534160"/>
            <a:ext cx="8229600" cy="3063240"/>
          </a:xfrm>
          <a:noFill/>
        </p:spPr>
        <p:txBody>
          <a:bodyPr wrap="none">
            <a:noAutofit/>
          </a:bodyPr>
          <a:lstStyle>
            <a:lvl1pPr>
              <a:buNone/>
              <a:defRPr/>
            </a:lvl1pPr>
          </a:lstStyle>
          <a:p>
            <a:endParaRPr lang="en-US"/>
          </a:p>
        </p:txBody>
      </p:sp>
      <p:sp>
        <p:nvSpPr>
          <p:cNvPr id="18" name="Date Placeholder 14"/>
          <p:cNvSpPr txBox="1">
            <a:spLocks/>
          </p:cNvSpPr>
          <p:nvPr userDrawn="1"/>
        </p:nvSpPr>
        <p:spPr>
          <a:xfrm>
            <a:off x="4105835" y="6356350"/>
            <a:ext cx="4580965" cy="36512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>
              <a:defRPr lang="en-US" sz="1600" baseline="30000" smtClean="0">
                <a:solidFill>
                  <a:srgbClr val="0092BC"/>
                </a:solidFill>
              </a:defRPr>
            </a:lvl1pPr>
          </a:lstStyle>
          <a:p>
            <a:pPr algn="l"/>
            <a:endParaRPr lang="en-US" sz="1100" kern="1200" baseline="0">
              <a:solidFill>
                <a:srgbClr val="0092B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Date Placeholder 14"/>
          <p:cNvSpPr txBox="1">
            <a:spLocks/>
          </p:cNvSpPr>
          <p:nvPr userDrawn="1"/>
        </p:nvSpPr>
        <p:spPr>
          <a:xfrm>
            <a:off x="457199" y="6520474"/>
            <a:ext cx="2133600" cy="201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>
              <a:defRPr lang="en-US" sz="1600" baseline="30000" smtClean="0">
                <a:solidFill>
                  <a:srgbClr val="0092BC"/>
                </a:solidFill>
              </a:defRPr>
            </a:lvl1pPr>
          </a:lstStyle>
          <a:p>
            <a:pPr algn="l"/>
            <a:r>
              <a:rPr lang="en-US"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Carers Trust 2015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9" y="5480399"/>
            <a:ext cx="6752997" cy="45003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  <a:latin typeface="Arial"/>
              </a:defRPr>
            </a:lvl1pPr>
          </a:lstStyle>
          <a:p>
            <a:pPr lvl="0"/>
            <a:r>
              <a:rPr lang="en-GB"/>
              <a:t>Name of presenter, job title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271" y="436130"/>
            <a:ext cx="3150529" cy="6721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1770129"/>
            <a:ext cx="8229600" cy="430031"/>
          </a:xfrm>
        </p:spPr>
        <p:txBody>
          <a:bodyPr lIns="0" tIns="0" rIns="0" bIns="0" anchor="t" anchorCtr="0">
            <a:no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GB"/>
              <a:t>Slide heading</a:t>
            </a:r>
            <a:endParaRPr lang="en-US"/>
          </a:p>
        </p:txBody>
      </p:sp>
      <p:sp>
        <p:nvSpPr>
          <p:cNvPr id="8" name="Date Placeholder 14"/>
          <p:cNvSpPr txBox="1">
            <a:spLocks/>
          </p:cNvSpPr>
          <p:nvPr userDrawn="1"/>
        </p:nvSpPr>
        <p:spPr>
          <a:xfrm>
            <a:off x="4052047" y="6356350"/>
            <a:ext cx="4634753" cy="36512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>
              <a:defRPr lang="en-US" sz="1600" baseline="30000" smtClean="0">
                <a:solidFill>
                  <a:srgbClr val="0092BC"/>
                </a:solidFill>
              </a:defRPr>
            </a:lvl1pPr>
          </a:lstStyle>
          <a:p>
            <a:pPr algn="r"/>
            <a:endParaRPr lang="en-US" sz="1100" kern="1200" baseline="0">
              <a:solidFill>
                <a:srgbClr val="0092B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Date Placeholder 14"/>
          <p:cNvSpPr txBox="1">
            <a:spLocks/>
          </p:cNvSpPr>
          <p:nvPr userDrawn="1"/>
        </p:nvSpPr>
        <p:spPr>
          <a:xfrm>
            <a:off x="457199" y="6520474"/>
            <a:ext cx="2133600" cy="201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>
              <a:defRPr lang="en-US" sz="1600" baseline="30000" smtClean="0">
                <a:solidFill>
                  <a:srgbClr val="0092BC"/>
                </a:solidFill>
              </a:defRPr>
            </a:lvl1pPr>
          </a:lstStyle>
          <a:p>
            <a:pPr algn="l"/>
            <a:r>
              <a:rPr lang="en-US"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Carers Trust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0"/>
          </p:nvPr>
        </p:nvSpPr>
        <p:spPr>
          <a:xfrm>
            <a:off x="457198" y="2350172"/>
            <a:ext cx="8229601" cy="3839492"/>
          </a:xfr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271" y="436130"/>
            <a:ext cx="3150529" cy="6721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4"/>
          <p:cNvSpPr txBox="1">
            <a:spLocks/>
          </p:cNvSpPr>
          <p:nvPr userDrawn="1"/>
        </p:nvSpPr>
        <p:spPr>
          <a:xfrm>
            <a:off x="4132728" y="6356350"/>
            <a:ext cx="4554071" cy="36512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>
              <a:defRPr lang="en-US" sz="1600" baseline="30000" smtClean="0">
                <a:solidFill>
                  <a:srgbClr val="0092BC"/>
                </a:solidFill>
              </a:defRPr>
            </a:lvl1pPr>
          </a:lstStyle>
          <a:p>
            <a:pPr algn="r"/>
            <a:endParaRPr lang="en-US" sz="1100" kern="1200" baseline="0">
              <a:solidFill>
                <a:srgbClr val="0092B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Date Placeholder 14"/>
          <p:cNvSpPr txBox="1">
            <a:spLocks/>
          </p:cNvSpPr>
          <p:nvPr userDrawn="1"/>
        </p:nvSpPr>
        <p:spPr>
          <a:xfrm>
            <a:off x="457199" y="6520474"/>
            <a:ext cx="2133600" cy="201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>
              <a:defRPr lang="en-US" sz="1600" baseline="30000" smtClean="0">
                <a:solidFill>
                  <a:srgbClr val="0092BC"/>
                </a:solidFill>
              </a:defRPr>
            </a:lvl1pPr>
          </a:lstStyle>
          <a:p>
            <a:pPr algn="l"/>
            <a:r>
              <a:rPr lang="en-US"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Carers Trust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5208267" y="2349501"/>
            <a:ext cx="3478533" cy="3840163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1770129"/>
            <a:ext cx="8229600" cy="430031"/>
          </a:xfrm>
        </p:spPr>
        <p:txBody>
          <a:bodyPr lIns="0" tIns="0" rIns="0" bIns="0" anchor="t" anchorCtr="0">
            <a:no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GB"/>
              <a:t>Slide heading</a:t>
            </a:r>
            <a:endParaRPr lang="en-US"/>
          </a:p>
        </p:txBody>
      </p:sp>
      <p:sp>
        <p:nvSpPr>
          <p:cNvPr id="16" name="Text Placeholder 25"/>
          <p:cNvSpPr>
            <a:spLocks noGrp="1"/>
          </p:cNvSpPr>
          <p:nvPr>
            <p:ph type="body" sz="quarter" idx="10"/>
          </p:nvPr>
        </p:nvSpPr>
        <p:spPr>
          <a:xfrm>
            <a:off x="457198" y="2350172"/>
            <a:ext cx="4504873" cy="3839492"/>
          </a:xfr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271" y="436130"/>
            <a:ext cx="3150529" cy="6721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4"/>
          <p:cNvSpPr txBox="1">
            <a:spLocks/>
          </p:cNvSpPr>
          <p:nvPr userDrawn="1"/>
        </p:nvSpPr>
        <p:spPr>
          <a:xfrm>
            <a:off x="4329953" y="6356350"/>
            <a:ext cx="4356847" cy="36512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>
              <a:defRPr lang="en-US" sz="1600" baseline="30000" smtClean="0">
                <a:solidFill>
                  <a:srgbClr val="0092BC"/>
                </a:solidFill>
              </a:defRPr>
            </a:lvl1pPr>
          </a:lstStyle>
          <a:p>
            <a:pPr algn="r"/>
            <a:endParaRPr lang="en-US" sz="1100" kern="1200" baseline="0">
              <a:solidFill>
                <a:srgbClr val="0092B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ate Placeholder 14"/>
          <p:cNvSpPr txBox="1">
            <a:spLocks/>
          </p:cNvSpPr>
          <p:nvPr userDrawn="1"/>
        </p:nvSpPr>
        <p:spPr>
          <a:xfrm>
            <a:off x="457199" y="6520474"/>
            <a:ext cx="2133600" cy="201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>
              <a:defRPr lang="en-US" sz="1600" baseline="30000" smtClean="0">
                <a:solidFill>
                  <a:srgbClr val="0092BC"/>
                </a:solidFill>
              </a:defRPr>
            </a:lvl1pPr>
          </a:lstStyle>
          <a:p>
            <a:pPr algn="l"/>
            <a:r>
              <a:rPr lang="en-US" sz="11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Carers Trust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909639" y="2270125"/>
            <a:ext cx="6180556" cy="1260475"/>
          </a:xfrm>
        </p:spPr>
        <p:txBody>
          <a:bodyPr lIns="0" tIns="0" rIns="0" bIns="0"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Section break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271" y="436130"/>
            <a:ext cx="3150529" cy="6721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4"/>
          <p:cNvSpPr txBox="1">
            <a:spLocks/>
          </p:cNvSpPr>
          <p:nvPr userDrawn="1"/>
        </p:nvSpPr>
        <p:spPr>
          <a:xfrm>
            <a:off x="5701642" y="5676000"/>
            <a:ext cx="3227206" cy="88269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>
              <a:defRPr lang="en-US" sz="1600" baseline="30000" smtClean="0">
                <a:solidFill>
                  <a:srgbClr val="0092BC"/>
                </a:solidFill>
              </a:defRPr>
            </a:lvl1pPr>
          </a:lstStyle>
          <a:p>
            <a:pPr algn="l"/>
            <a:r>
              <a:rPr lang="en-US"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www.carers.org </a:t>
            </a:r>
            <a:r>
              <a:rPr lang="en-US"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 </a:t>
            </a:r>
            <a:r>
              <a:rPr lang="en-US"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www.youngercarersmatter.org</a:t>
            </a:r>
            <a:r>
              <a:rPr lang="en-US"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www.youngcarers.net </a:t>
            </a:r>
          </a:p>
          <a:p>
            <a:pPr algn="l"/>
            <a:r>
              <a:rPr lang="en-US"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http://professionals.carers.org </a:t>
            </a:r>
            <a:r>
              <a:rPr lang="en-US"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www.carershub.org</a:t>
            </a:r>
            <a:endParaRPr lang="en-US" sz="1100" kern="120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/>
            <a:r>
              <a:rPr lang="en-US"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www.childrenssociety.org.uk </a:t>
            </a:r>
          </a:p>
          <a:p>
            <a:pPr algn="l"/>
            <a:r>
              <a:rPr lang="en-US"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www.youngcarers.com </a:t>
            </a:r>
            <a:r>
              <a:rPr lang="en-US"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 </a:t>
            </a:r>
            <a:r>
              <a:rPr lang="en-US"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www.makewav.es/ycif</a:t>
            </a:r>
          </a:p>
          <a:p>
            <a:pPr algn="l"/>
            <a:endParaRPr lang="en-US" sz="1100" kern="120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Date Placeholder 14"/>
          <p:cNvSpPr txBox="1">
            <a:spLocks/>
          </p:cNvSpPr>
          <p:nvPr userDrawn="1"/>
        </p:nvSpPr>
        <p:spPr>
          <a:xfrm>
            <a:off x="457197" y="5424028"/>
            <a:ext cx="5002397" cy="102834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>
              <a:defRPr lang="en-US" sz="1600" baseline="30000" smtClean="0">
                <a:solidFill>
                  <a:srgbClr val="0092BC"/>
                </a:solidFill>
              </a:defRPr>
            </a:lvl1pPr>
          </a:lstStyle>
          <a:p>
            <a:r>
              <a:rPr lang="en-US" sz="1600" kern="1200" baseline="30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Carers Trust is a registered charity in England and Wales (1145181) and in Scotland (SC042870). Registered as a company limited by guarantee in England and Wales No. 7697170. Registered office: 32–36 Loman Street, London SE1 0EH.</a:t>
            </a:r>
          </a:p>
          <a:p>
            <a:endParaRPr lang="en-US" sz="1600" kern="1200" baseline="300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600" kern="1200" baseline="30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Children’s Society is a registered charity number 221124. Registered Office: Edward Rudolf House, Margery Street, London, WC1X 0J</a:t>
            </a:r>
            <a:endParaRPr lang="en-US" sz="1600" kern="1200" baseline="300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600" kern="1200" baseline="30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Carers Trust</a:t>
            </a:r>
            <a:endParaRPr lang="en-US" sz="1100" kern="120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198" y="3735871"/>
            <a:ext cx="5002397" cy="1068499"/>
          </a:xfrm>
        </p:spPr>
        <p:txBody>
          <a:bodyPr lIns="0" tIns="0" rIns="0" bIns="0">
            <a:noAutofit/>
          </a:bodyPr>
          <a:lstStyle>
            <a:lvl1pPr algn="l">
              <a:buNone/>
              <a:defRPr sz="1600" b="0" baseline="0">
                <a:solidFill>
                  <a:schemeClr val="tx1"/>
                </a:solidFill>
              </a:defRPr>
            </a:lvl1pPr>
            <a:lvl2pPr>
              <a:defRPr sz="2000">
                <a:solidFill>
                  <a:srgbClr val="0092BC"/>
                </a:solidFill>
              </a:defRPr>
            </a:lvl2pPr>
            <a:lvl3pPr>
              <a:defRPr sz="2000">
                <a:solidFill>
                  <a:srgbClr val="0092BC"/>
                </a:solidFill>
              </a:defRPr>
            </a:lvl3pPr>
            <a:lvl4pPr>
              <a:defRPr sz="2000">
                <a:solidFill>
                  <a:srgbClr val="0092BC"/>
                </a:solidFill>
              </a:defRPr>
            </a:lvl4pPr>
            <a:lvl5pPr>
              <a:defRPr sz="2000">
                <a:solidFill>
                  <a:srgbClr val="0092BC"/>
                </a:solidFill>
              </a:defRPr>
            </a:lvl5pPr>
          </a:lstStyle>
          <a:p>
            <a:pPr lvl="0"/>
            <a:r>
              <a:rPr lang="en-US"/>
              <a:t>Insert your contact details here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457198" y="2544837"/>
            <a:ext cx="8229602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4400" b="1">
                <a:solidFill>
                  <a:schemeClr val="tx1"/>
                </a:solidFill>
              </a:rPr>
              <a:t>Thank you</a:t>
            </a:r>
            <a:endParaRPr lang="en-US" sz="4400" b="1">
              <a:solidFill>
                <a:schemeClr val="tx1"/>
              </a:solidFill>
            </a:endParaRPr>
          </a:p>
        </p:txBody>
      </p:sp>
      <p:pic>
        <p:nvPicPr>
          <p:cNvPr id="14" name="Picture 13" descr="twittericon.png">
            <a:hlinkClick r:id="rId3"/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2802" y="4615993"/>
            <a:ext cx="376753" cy="376753"/>
          </a:xfrm>
          <a:prstGeom prst="rect">
            <a:avLst/>
          </a:prstGeom>
        </p:spPr>
      </p:pic>
      <p:pic>
        <p:nvPicPr>
          <p:cNvPr id="15" name="Picture 14" descr="facebook_icon_02.png">
            <a:hlinkClick r:id="rId5"/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766" y="5052631"/>
            <a:ext cx="376753" cy="376753"/>
          </a:xfrm>
          <a:prstGeom prst="rect">
            <a:avLst/>
          </a:prstGeom>
        </p:spPr>
      </p:pic>
      <p:sp>
        <p:nvSpPr>
          <p:cNvPr id="17" name="TextBox 16">
            <a:hlinkClick r:id="rId3"/>
          </p:cNvPr>
          <p:cNvSpPr txBox="1"/>
          <p:nvPr userDrawn="1"/>
        </p:nvSpPr>
        <p:spPr>
          <a:xfrm>
            <a:off x="5602941" y="4623414"/>
            <a:ext cx="261332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r"/>
            <a:r>
              <a:rPr lang="en-US" sz="1200">
                <a:solidFill>
                  <a:schemeClr val="tx1"/>
                </a:solidFill>
              </a:rPr>
              <a:t>Follow us on twitter @</a:t>
            </a:r>
            <a:r>
              <a:rPr lang="en-US" sz="1200" err="1">
                <a:solidFill>
                  <a:schemeClr val="tx1"/>
                </a:solidFill>
              </a:rPr>
              <a:t>carerstrust</a:t>
            </a:r>
            <a:r>
              <a:rPr lang="en-US" sz="1200">
                <a:solidFill>
                  <a:schemeClr val="tx1"/>
                </a:solidFill>
              </a:rPr>
              <a:t>  </a:t>
            </a:r>
            <a:br>
              <a:rPr lang="en-US" sz="1200">
                <a:solidFill>
                  <a:schemeClr val="tx1"/>
                </a:solidFill>
              </a:rPr>
            </a:br>
            <a:r>
              <a:rPr lang="en-US" sz="1200">
                <a:solidFill>
                  <a:schemeClr val="tx1"/>
                </a:solidFill>
              </a:rPr>
              <a:t>@</a:t>
            </a:r>
            <a:r>
              <a:rPr lang="en-US" sz="1200" err="1">
                <a:solidFill>
                  <a:schemeClr val="tx1"/>
                </a:solidFill>
              </a:rPr>
              <a:t>YCIF_tweets</a:t>
            </a:r>
            <a:r>
              <a:rPr lang="en-US" sz="1200">
                <a:solidFill>
                  <a:schemeClr val="tx1"/>
                </a:solidFill>
              </a:rPr>
              <a:t> @</a:t>
            </a:r>
            <a:r>
              <a:rPr lang="en-US" sz="1200" err="1">
                <a:solidFill>
                  <a:schemeClr val="tx1"/>
                </a:solidFill>
              </a:rPr>
              <a:t>childrenssociety</a:t>
            </a:r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21" name="TextBox 20">
            <a:hlinkClick r:id="rId5"/>
          </p:cNvPr>
          <p:cNvSpPr txBox="1"/>
          <p:nvPr userDrawn="1"/>
        </p:nvSpPr>
        <p:spPr>
          <a:xfrm>
            <a:off x="6790722" y="5239362"/>
            <a:ext cx="142554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r"/>
            <a:r>
              <a:rPr lang="en-US" sz="1200">
                <a:solidFill>
                  <a:schemeClr val="tx1"/>
                </a:solidFill>
              </a:rPr>
              <a:t>Like us on Facebook</a:t>
            </a:r>
            <a:br>
              <a:rPr lang="en-US" sz="1200">
                <a:solidFill>
                  <a:srgbClr val="0092BC"/>
                </a:solidFill>
              </a:rPr>
            </a:br>
            <a:endParaRPr lang="en-GB" sz="1200">
              <a:solidFill>
                <a:srgbClr val="0092BC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271" y="436130"/>
            <a:ext cx="3150529" cy="6721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F9D8A2-8087-43B7-BE43-5C6884DAD7C7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787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6E8C-4876-49BA-A500-B6ACBE2F7F2A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DCC6-6CD4-49DC-B2C3-84F2D25AEC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543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6E8C-4876-49BA-A500-B6ACBE2F7F2A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DCC6-6CD4-49DC-B2C3-84F2D25AEC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749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6E8C-4876-49BA-A500-B6ACBE2F7F2A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DCC6-6CD4-49DC-B2C3-84F2D25AEC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084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6E8C-4876-49BA-A500-B6ACBE2F7F2A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DCC6-6CD4-49DC-B2C3-84F2D25AEC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717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6E8C-4876-49BA-A500-B6ACBE2F7F2A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DCC6-6CD4-49DC-B2C3-84F2D25AEC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68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6E8C-4876-49BA-A500-B6ACBE2F7F2A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DCC6-6CD4-49DC-B2C3-84F2D25AEC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383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6E8C-4876-49BA-A500-B6ACBE2F7F2A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DCC6-6CD4-49DC-B2C3-84F2D25AEC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820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6E8C-4876-49BA-A500-B6ACBE2F7F2A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DCC6-6CD4-49DC-B2C3-84F2D25AEC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617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46E8C-4876-49BA-A500-B6ACBE2F7F2A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5DCC6-6CD4-49DC-B2C3-84F2D25AEC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71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0D384-4501-7448-A785-1E7A564396E9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41CC3-6729-BD41-B040-951F82764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JossT@carerssupportcentre.org.uk" TargetMode="External"/><Relationship Id="rId3" Type="http://schemas.openxmlformats.org/officeDocument/2006/relationships/hyperlink" Target="mailto:carersline@carerssupportcentre.org.uk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hyperlink" Target="http://www.carerssupportcentre.org.uk/young-carers/making-a-referral" TargetMode="External"/><Relationship Id="rId5" Type="http://schemas.openxmlformats.org/officeDocument/2006/relationships/hyperlink" Target="mailto:info@carerssupportcentre.org.uk" TargetMode="External"/><Relationship Id="rId10" Type="http://schemas.openxmlformats.org/officeDocument/2006/relationships/hyperlink" Target="mailto:vickiH@carerssupportcentre.org.uk" TargetMode="External"/><Relationship Id="rId4" Type="http://schemas.openxmlformats.org/officeDocument/2006/relationships/hyperlink" Target="http://www.carerssupportcentre.org.uk/" TargetMode="Externa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11"/>
          <p:cNvSpPr>
            <a:spLocks noChangeArrowheads="1"/>
          </p:cNvSpPr>
          <p:nvPr/>
        </p:nvSpPr>
        <p:spPr bwMode="auto">
          <a:xfrm>
            <a:off x="-3175" y="6524625"/>
            <a:ext cx="9144000" cy="360363"/>
          </a:xfrm>
          <a:prstGeom prst="roundRect">
            <a:avLst>
              <a:gd name="adj" fmla="val 778"/>
            </a:avLst>
          </a:prstGeom>
          <a:solidFill>
            <a:srgbClr val="283F83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altLang="en-US"/>
          </a:p>
        </p:txBody>
      </p:sp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0" y="-26988"/>
            <a:ext cx="9144000" cy="360363"/>
          </a:xfrm>
          <a:prstGeom prst="rect">
            <a:avLst/>
          </a:prstGeom>
          <a:solidFill>
            <a:srgbClr val="5A287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altLang="en-US"/>
          </a:p>
        </p:txBody>
      </p:sp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-3175" y="6516688"/>
            <a:ext cx="9147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n-US" b="1">
                <a:solidFill>
                  <a:schemeClr val="bg1"/>
                </a:solidFill>
              </a:rPr>
              <a:t>www.carerssupportcentre.org.uk</a:t>
            </a:r>
            <a:endParaRPr lang="en-GB" altLang="en-US"/>
          </a:p>
        </p:txBody>
      </p:sp>
      <p:sp>
        <p:nvSpPr>
          <p:cNvPr id="9" name="Rectangle 19"/>
          <p:cNvSpPr txBox="1">
            <a:spLocks noChangeArrowheads="1"/>
          </p:cNvSpPr>
          <p:nvPr/>
        </p:nvSpPr>
        <p:spPr>
          <a:xfrm>
            <a:off x="14288" y="-26988"/>
            <a:ext cx="9126537" cy="360363"/>
          </a:xfrm>
          <a:prstGeom prst="rect">
            <a:avLst/>
          </a:prstGeom>
          <a:noFill/>
          <a:ln/>
        </p:spPr>
        <p:txBody>
          <a:bodyPr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GB" sz="2000" b="1">
                <a:solidFill>
                  <a:schemeClr val="bg1"/>
                </a:solidFill>
              </a:rPr>
              <a:t>Carers Support Centre</a:t>
            </a:r>
          </a:p>
        </p:txBody>
      </p:sp>
      <p:sp>
        <p:nvSpPr>
          <p:cNvPr id="3078" name="Rectangle 2"/>
          <p:cNvSpPr>
            <a:spLocks noChangeArrowheads="1"/>
          </p:cNvSpPr>
          <p:nvPr/>
        </p:nvSpPr>
        <p:spPr bwMode="auto">
          <a:xfrm>
            <a:off x="256381" y="204932"/>
            <a:ext cx="8642350" cy="988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/>
          <a:p>
            <a:pPr algn="ctr">
              <a:lnSpc>
                <a:spcPct val="80000"/>
              </a:lnSpc>
              <a:defRPr/>
            </a:pPr>
            <a:endParaRPr lang="en-GB" sz="4000" b="1">
              <a:solidFill>
                <a:srgbClr val="0033CC"/>
              </a:solidFill>
              <a:cs typeface="Calibri"/>
            </a:endParaRPr>
          </a:p>
          <a:p>
            <a:pPr>
              <a:lnSpc>
                <a:spcPct val="80000"/>
              </a:lnSpc>
              <a:defRPr/>
            </a:pPr>
            <a:r>
              <a:rPr lang="en-GB" sz="2800">
                <a:latin typeface="Calibri"/>
                <a:cs typeface="Calibri"/>
              </a:rPr>
              <a:t>Young Carers In Schools Local Offer</a:t>
            </a:r>
            <a:r>
              <a:rPr lang="en-GB" sz="3200">
                <a:solidFill>
                  <a:srgbClr val="0033CC"/>
                </a:solidFill>
                <a:latin typeface="Calibri"/>
                <a:cs typeface="Calibri"/>
              </a:rPr>
              <a:t> </a:t>
            </a:r>
          </a:p>
        </p:txBody>
      </p:sp>
      <p:sp>
        <p:nvSpPr>
          <p:cNvPr id="2" name="Rectangle 1"/>
          <p:cNvSpPr/>
          <p:nvPr/>
        </p:nvSpPr>
        <p:spPr>
          <a:xfrm>
            <a:off x="338551" y="1271344"/>
            <a:ext cx="7873392" cy="517699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000" b="1">
                <a:solidFill>
                  <a:srgbClr val="0070C0"/>
                </a:solidFill>
                <a:latin typeface="Calibri"/>
                <a:cs typeface="Calibri"/>
              </a:rPr>
              <a:t>Making it as easy as possible for schools to identify and support Young Carers</a:t>
            </a:r>
          </a:p>
          <a:p>
            <a:r>
              <a:rPr lang="en-GB" sz="2000" b="1">
                <a:latin typeface="Calibri"/>
                <a:cs typeface="Calibri"/>
              </a:rPr>
              <a:t>Support available: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latin typeface="Calibri"/>
                <a:cs typeface="Calibri"/>
              </a:rPr>
              <a:t>complete a baseline review and make and action plan</a:t>
            </a:r>
            <a:endParaRPr lang="en-GB" sz="2000">
              <a:latin typeface="Calibri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latin typeface="Calibri"/>
                <a:ea typeface="+mn-lt"/>
                <a:cs typeface="+mn-lt"/>
              </a:rPr>
              <a:t>Deliver assemblies</a:t>
            </a:r>
            <a:endParaRPr lang="en-GB" sz="2000">
              <a:latin typeface="Calibri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latin typeface="Calibri"/>
                <a:cs typeface="Calibri"/>
              </a:rPr>
              <a:t>Staff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latin typeface="Calibri"/>
                <a:ea typeface="+mn-lt"/>
                <a:cs typeface="+mn-lt"/>
              </a:rPr>
              <a:t>Support to set up a young carers group</a:t>
            </a:r>
            <a:endParaRPr lang="en-GB" sz="2000">
              <a:latin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latin typeface="Calibri"/>
                <a:cs typeface="Calibri"/>
              </a:rPr>
              <a:t>Young Carer’s Leads network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141313"/>
                </a:solidFill>
                <a:latin typeface="Calibri"/>
                <a:cs typeface="Arial"/>
              </a:rPr>
              <a:t>Local ebulletin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>
              <a:solidFill>
                <a:srgbClr val="0033CC"/>
              </a:solidFill>
              <a:latin typeface="Calibri"/>
              <a:cs typeface="Calibri"/>
            </a:endParaRPr>
          </a:p>
          <a:p>
            <a:r>
              <a:rPr lang="en-GB" sz="2000" b="1">
                <a:solidFill>
                  <a:srgbClr val="0070C0"/>
                </a:solidFill>
                <a:latin typeface="Calibri"/>
                <a:cs typeface="Calibri"/>
              </a:rPr>
              <a:t>Access to YCIS resources including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latin typeface="Calibri"/>
                <a:cs typeface="Calibri"/>
              </a:rPr>
              <a:t>Toolkit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latin typeface="Calibri"/>
                <a:cs typeface="Calibri"/>
              </a:rPr>
              <a:t>Webinars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latin typeface="Calibri"/>
                <a:cs typeface="Calibri"/>
              </a:rPr>
              <a:t>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latin typeface="Calibri"/>
                <a:cs typeface="Calibri"/>
              </a:rPr>
              <a:t>e-Newletters  </a:t>
            </a:r>
          </a:p>
          <a:p>
            <a:r>
              <a:rPr lang="en-GB" sz="2000">
                <a:solidFill>
                  <a:srgbClr val="141313"/>
                </a:solidFill>
                <a:latin typeface="Calibri"/>
                <a:cs typeface="Calibri"/>
              </a:rPr>
              <a:t>         </a:t>
            </a:r>
            <a:endParaRPr lang="en-GB" sz="1400">
              <a:cs typeface="Arial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926" y="3107229"/>
            <a:ext cx="1819170" cy="248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229" y="4986084"/>
            <a:ext cx="706437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DFCDF7-EF15-7744-5B48-695A3A2F903F}"/>
              </a:ext>
            </a:extLst>
          </p:cNvPr>
          <p:cNvSpPr txBox="1"/>
          <p:nvPr/>
        </p:nvSpPr>
        <p:spPr>
          <a:xfrm>
            <a:off x="341831" y="6120924"/>
            <a:ext cx="5373167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200">
                <a:cs typeface="Arial"/>
              </a:rPr>
              <a:t>www.carerssupportcentre.org.uk/young-carers/young-carers-in-schools/</a:t>
            </a:r>
            <a:endParaRPr lang="en-US" sz="1200">
              <a:ea typeface="+mn-lt"/>
              <a:cs typeface="+mn-lt"/>
            </a:endParaRPr>
          </a:p>
          <a:p>
            <a:pPr algn="l"/>
            <a:endParaRPr lang="en-GB" sz="1200">
              <a:cs typeface="Arial"/>
            </a:endParaRPr>
          </a:p>
          <a:p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7052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11"/>
          <p:cNvSpPr>
            <a:spLocks noChangeArrowheads="1"/>
          </p:cNvSpPr>
          <p:nvPr/>
        </p:nvSpPr>
        <p:spPr bwMode="auto">
          <a:xfrm>
            <a:off x="-3175" y="6524625"/>
            <a:ext cx="9144000" cy="360363"/>
          </a:xfrm>
          <a:prstGeom prst="roundRect">
            <a:avLst>
              <a:gd name="adj" fmla="val 778"/>
            </a:avLst>
          </a:prstGeom>
          <a:solidFill>
            <a:srgbClr val="283F83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altLang="en-US"/>
          </a:p>
        </p:txBody>
      </p:sp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0" y="-26988"/>
            <a:ext cx="9144000" cy="360363"/>
          </a:xfrm>
          <a:prstGeom prst="rect">
            <a:avLst/>
          </a:prstGeom>
          <a:solidFill>
            <a:srgbClr val="5A287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altLang="en-US"/>
          </a:p>
        </p:txBody>
      </p:sp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-3175" y="6516688"/>
            <a:ext cx="9147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n-US" b="1">
                <a:solidFill>
                  <a:schemeClr val="bg1"/>
                </a:solidFill>
              </a:rPr>
              <a:t>www.carerssupportcentre.org.uk</a:t>
            </a:r>
            <a:endParaRPr lang="en-GB" altLang="en-US"/>
          </a:p>
        </p:txBody>
      </p:sp>
      <p:sp>
        <p:nvSpPr>
          <p:cNvPr id="9" name="Rectangle 19"/>
          <p:cNvSpPr txBox="1">
            <a:spLocks noChangeArrowheads="1"/>
          </p:cNvSpPr>
          <p:nvPr/>
        </p:nvSpPr>
        <p:spPr>
          <a:xfrm>
            <a:off x="14288" y="-26988"/>
            <a:ext cx="9126537" cy="360363"/>
          </a:xfrm>
          <a:prstGeom prst="rect">
            <a:avLst/>
          </a:prstGeom>
          <a:noFill/>
          <a:ln/>
        </p:spPr>
        <p:txBody>
          <a:bodyPr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GB" sz="2000" b="1">
                <a:solidFill>
                  <a:schemeClr val="bg1"/>
                </a:solidFill>
              </a:rPr>
              <a:t>Carers Support Centre</a:t>
            </a:r>
          </a:p>
        </p:txBody>
      </p:sp>
      <p:sp>
        <p:nvSpPr>
          <p:cNvPr id="3078" name="Rectangle 2"/>
          <p:cNvSpPr>
            <a:spLocks noChangeArrowheads="1"/>
          </p:cNvSpPr>
          <p:nvPr/>
        </p:nvSpPr>
        <p:spPr bwMode="auto">
          <a:xfrm>
            <a:off x="247650" y="600707"/>
            <a:ext cx="8642350" cy="988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/>
          <a:p>
            <a:pPr algn="ctr">
              <a:lnSpc>
                <a:spcPct val="80000"/>
              </a:lnSpc>
              <a:defRPr/>
            </a:pPr>
            <a:endParaRPr lang="en-GB" sz="4000" b="1">
              <a:cs typeface="Calibri"/>
            </a:endParaRPr>
          </a:p>
          <a:p>
            <a:pPr>
              <a:lnSpc>
                <a:spcPct val="80000"/>
              </a:lnSpc>
              <a:defRPr/>
            </a:pPr>
            <a:endParaRPr lang="en-GB" sz="320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604838"/>
            <a:ext cx="6107113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731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7"/>
          <p:cNvSpPr>
            <a:spLocks noChangeArrowheads="1"/>
          </p:cNvSpPr>
          <p:nvPr/>
        </p:nvSpPr>
        <p:spPr bwMode="auto">
          <a:xfrm>
            <a:off x="107950" y="333375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GB" altLang="en-US" sz="2400" b="1">
                <a:solidFill>
                  <a:srgbClr val="283F83"/>
                </a:solidFill>
              </a:rPr>
              <a:t>Contact us</a:t>
            </a:r>
          </a:p>
        </p:txBody>
      </p:sp>
      <p:sp>
        <p:nvSpPr>
          <p:cNvPr id="27651" name="Rectangle 28"/>
          <p:cNvSpPr>
            <a:spLocks noChangeArrowheads="1"/>
          </p:cNvSpPr>
          <p:nvPr/>
        </p:nvSpPr>
        <p:spPr bwMode="auto">
          <a:xfrm>
            <a:off x="107950" y="836613"/>
            <a:ext cx="4464050" cy="35394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40" tIns="45720" rIns="91440" bIns="45720" anchor="t">
            <a:spAutoFit/>
          </a:bodyPr>
          <a:lstStyle/>
          <a:p>
            <a:r>
              <a:rPr lang="en-GB" altLang="en-US" sz="1600" b="1"/>
              <a:t>CarersLine</a:t>
            </a:r>
            <a:r>
              <a:rPr lang="en-GB" altLang="en-US" sz="1600"/>
              <a:t>: 0117 965 2200</a:t>
            </a:r>
            <a:r>
              <a:rPr lang="en-US" altLang="en-US" sz="1600"/>
              <a:t> </a:t>
            </a:r>
          </a:p>
          <a:p>
            <a:r>
              <a:rPr lang="en-GB" altLang="en-US" sz="1600" b="1"/>
              <a:t>CarersLine Email:</a:t>
            </a:r>
            <a:r>
              <a:rPr lang="en-GB" altLang="en-US" sz="1600"/>
              <a:t> </a:t>
            </a:r>
            <a:r>
              <a:rPr lang="en-GB" altLang="en-US" sz="1600">
                <a:hlinkClick r:id="rId3"/>
              </a:rPr>
              <a:t>carersline@carerssupportcentre.org.uk</a:t>
            </a:r>
            <a:endParaRPr lang="en-GB" altLang="en-US" sz="1600"/>
          </a:p>
          <a:p>
            <a:endParaRPr lang="en-GB" altLang="en-US" sz="1600"/>
          </a:p>
          <a:p>
            <a:r>
              <a:rPr lang="en-GB" altLang="en-US" sz="1600">
                <a:hlinkClick r:id="rId4"/>
              </a:rPr>
              <a:t>www.carerssupportcentre.org.uk</a:t>
            </a:r>
            <a:endParaRPr lang="en-GB" altLang="en-US" sz="1600"/>
          </a:p>
          <a:p>
            <a:endParaRPr lang="en-GB" altLang="en-US" sz="1600"/>
          </a:p>
          <a:p>
            <a:r>
              <a:rPr lang="en-US" altLang="en-US" sz="1600" b="1"/>
              <a:t>Admin Line: </a:t>
            </a:r>
            <a:r>
              <a:rPr lang="en-US" altLang="en-US" sz="1600"/>
              <a:t>0117 939 2562</a:t>
            </a:r>
          </a:p>
          <a:p>
            <a:r>
              <a:rPr lang="en-US" altLang="en-US" sz="1600" b="1"/>
              <a:t>Admin Email: </a:t>
            </a:r>
            <a:r>
              <a:rPr lang="en-US" altLang="en-US" sz="1600">
                <a:hlinkClick r:id="rId5"/>
              </a:rPr>
              <a:t>info@carerssupportcentre.org.uk</a:t>
            </a:r>
            <a:endParaRPr lang="en-US" altLang="en-US" sz="1600"/>
          </a:p>
          <a:p>
            <a:endParaRPr lang="en-US" altLang="en-US" sz="1600"/>
          </a:p>
          <a:p>
            <a:pPr eaLnBrk="0" hangingPunct="0"/>
            <a:r>
              <a:rPr lang="en-GB" altLang="en-US" sz="1600" b="1"/>
              <a:t>Carers Support Centre</a:t>
            </a:r>
          </a:p>
          <a:p>
            <a:pPr eaLnBrk="0" hangingPunct="0"/>
            <a:r>
              <a:rPr lang="en-GB" altLang="en-US" sz="1600"/>
              <a:t>The Vassall Centre</a:t>
            </a:r>
          </a:p>
          <a:p>
            <a:pPr eaLnBrk="0" hangingPunct="0"/>
            <a:r>
              <a:rPr lang="en-GB" altLang="en-US" sz="1600"/>
              <a:t>Gill Avenue</a:t>
            </a:r>
          </a:p>
          <a:p>
            <a:pPr eaLnBrk="0" hangingPunct="0"/>
            <a:r>
              <a:rPr lang="en-GB" altLang="en-US" sz="1600"/>
              <a:t>Fishponds</a:t>
            </a:r>
          </a:p>
          <a:p>
            <a:pPr eaLnBrk="0" hangingPunct="0"/>
            <a:r>
              <a:rPr lang="en-GB" altLang="en-US" sz="1600"/>
              <a:t>Bristol BS16 2QQ</a:t>
            </a:r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0" y="-26988"/>
            <a:ext cx="9144000" cy="360363"/>
          </a:xfrm>
          <a:prstGeom prst="rect">
            <a:avLst/>
          </a:prstGeom>
          <a:solidFill>
            <a:srgbClr val="5A287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altLang="en-US"/>
          </a:p>
        </p:txBody>
      </p:sp>
      <p:sp>
        <p:nvSpPr>
          <p:cNvPr id="20" name="Rectangle 19"/>
          <p:cNvSpPr txBox="1">
            <a:spLocks noChangeArrowheads="1"/>
          </p:cNvSpPr>
          <p:nvPr/>
        </p:nvSpPr>
        <p:spPr>
          <a:xfrm>
            <a:off x="14288" y="-26988"/>
            <a:ext cx="9126537" cy="360363"/>
          </a:xfrm>
          <a:prstGeom prst="rect">
            <a:avLst/>
          </a:prstGeom>
          <a:noFill/>
          <a:ln/>
        </p:spPr>
        <p:txBody>
          <a:bodyPr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en-GB" sz="2000" b="1">
              <a:solidFill>
                <a:schemeClr val="bg1"/>
              </a:solidFill>
            </a:endParaRPr>
          </a:p>
        </p:txBody>
      </p:sp>
      <p:sp>
        <p:nvSpPr>
          <p:cNvPr id="27654" name="AutoShape 11"/>
          <p:cNvSpPr>
            <a:spLocks noChangeArrowheads="1"/>
          </p:cNvSpPr>
          <p:nvPr/>
        </p:nvSpPr>
        <p:spPr bwMode="auto">
          <a:xfrm>
            <a:off x="-3175" y="5805488"/>
            <a:ext cx="9144000" cy="1079500"/>
          </a:xfrm>
          <a:prstGeom prst="roundRect">
            <a:avLst>
              <a:gd name="adj" fmla="val 0"/>
            </a:avLst>
          </a:prstGeom>
          <a:solidFill>
            <a:srgbClr val="283F83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altLang="en-US"/>
          </a:p>
        </p:txBody>
      </p:sp>
      <p:pic>
        <p:nvPicPr>
          <p:cNvPr id="27655" name="Picture 14" descr="carers-trust-network-partner-logo-cmyk-large-619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0938" y="5307013"/>
            <a:ext cx="8397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5" descr="Carers-support-centre-location-id-CMY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950" y="4941888"/>
            <a:ext cx="9366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Rectangle 23"/>
          <p:cNvSpPr>
            <a:spLocks noChangeArrowheads="1"/>
          </p:cNvSpPr>
          <p:nvPr/>
        </p:nvSpPr>
        <p:spPr bwMode="auto">
          <a:xfrm>
            <a:off x="4211638" y="613410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altLang="en-US" b="1">
                <a:solidFill>
                  <a:schemeClr val="bg1"/>
                </a:solidFill>
              </a:rPr>
              <a:t>www.carerssupportcentre.org.uk</a:t>
            </a:r>
            <a:endParaRPr lang="en-GB" altLang="en-US"/>
          </a:p>
        </p:txBody>
      </p:sp>
      <p:sp>
        <p:nvSpPr>
          <p:cNvPr id="27658" name="Text Box 19"/>
          <p:cNvSpPr txBox="1">
            <a:spLocks noChangeArrowheads="1"/>
          </p:cNvSpPr>
          <p:nvPr/>
        </p:nvSpPr>
        <p:spPr bwMode="auto">
          <a:xfrm>
            <a:off x="257175" y="6045200"/>
            <a:ext cx="4625975" cy="4794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r>
              <a:rPr lang="en-GB" altLang="en-US" sz="1000">
                <a:solidFill>
                  <a:schemeClr val="bg1"/>
                </a:solidFill>
              </a:rPr>
              <a:t>Presentation created by: Kama McKenzie  Young Carers Service Manager</a:t>
            </a:r>
          </a:p>
          <a:p>
            <a:r>
              <a:rPr lang="en-GB" altLang="en-US" sz="1000">
                <a:solidFill>
                  <a:schemeClr val="bg1"/>
                </a:solidFill>
              </a:rPr>
              <a:t>Registered as The Carers Centre (Bristol &amp; South Gloucestershire).  </a:t>
            </a:r>
            <a:br>
              <a:rPr lang="en-GB" altLang="en-US" sz="1000">
                <a:solidFill>
                  <a:schemeClr val="bg1"/>
                </a:solidFill>
              </a:rPr>
            </a:br>
            <a:r>
              <a:rPr lang="en-GB" altLang="en-US" sz="1000">
                <a:solidFill>
                  <a:schemeClr val="bg1"/>
                </a:solidFill>
              </a:rPr>
              <a:t>Company number: 3377199 Charity number: 1063226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88024" y="548680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Joss Tagg</a:t>
            </a:r>
          </a:p>
          <a:p>
            <a:r>
              <a:rPr lang="en-GB"/>
              <a:t>Young Carers Service Manager</a:t>
            </a:r>
          </a:p>
          <a:p>
            <a:endParaRPr lang="en-GB"/>
          </a:p>
          <a:p>
            <a:r>
              <a:rPr lang="en-GB">
                <a:hlinkClick r:id="rId8"/>
              </a:rPr>
              <a:t>JossT@carerssupportcentre.org.uk</a:t>
            </a:r>
            <a:endParaRPr lang="en-GB"/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16943" y="4300420"/>
            <a:ext cx="706438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815040" y="1862904"/>
            <a:ext cx="3600400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/>
              <a:t>Vicki Houselander</a:t>
            </a:r>
          </a:p>
          <a:p>
            <a:r>
              <a:rPr lang="en-GB"/>
              <a:t>Young Carers In Schools Development Worker</a:t>
            </a:r>
          </a:p>
          <a:p>
            <a:r>
              <a:rPr lang="en-GB" b="1">
                <a:ea typeface="+mn-lt"/>
                <a:cs typeface="+mn-lt"/>
              </a:rPr>
              <a:t>0117 958 9980 | 07732741537</a:t>
            </a:r>
            <a:endParaRPr lang="en-GB"/>
          </a:p>
          <a:p>
            <a:endParaRPr lang="en-GB">
              <a:solidFill>
                <a:srgbClr val="000000"/>
              </a:solidFill>
            </a:endParaRPr>
          </a:p>
          <a:p>
            <a:r>
              <a:rPr lang="en-GB" u="sng">
                <a:solidFill>
                  <a:srgbClr val="0033CC"/>
                </a:solidFill>
                <a:hlinkClick r:id="rId10"/>
              </a:rPr>
              <a:t>vickiH@carerssupportcentre.org.uk</a:t>
            </a:r>
            <a:endParaRPr lang="en-GB" u="sng">
              <a:solidFill>
                <a:srgbClr val="0033CC"/>
              </a:solidFill>
              <a:ea typeface="Calibri"/>
              <a:cs typeface="Calibri"/>
              <a:hlinkClick r:id="rId10"/>
            </a:endParaRPr>
          </a:p>
          <a:p>
            <a:endParaRPr lang="en-GB" u="sng">
              <a:solidFill>
                <a:srgbClr val="0033CC"/>
              </a:solidFill>
              <a:ea typeface="Calibri"/>
              <a:cs typeface="Calibri"/>
            </a:endParaRPr>
          </a:p>
          <a:p>
            <a:endParaRPr lang="en-GB" u="sng">
              <a:solidFill>
                <a:srgbClr val="0033CC"/>
              </a:solidFill>
              <a:ea typeface="Calibri"/>
              <a:cs typeface="Calibri"/>
            </a:endParaRPr>
          </a:p>
          <a:p>
            <a:r>
              <a:rPr lang="en-GB" b="1" u="sng">
                <a:ea typeface="Calibri"/>
                <a:cs typeface="Calibri"/>
              </a:rPr>
              <a:t>REFERRAL FORM</a:t>
            </a:r>
          </a:p>
          <a:p>
            <a:r>
              <a:rPr lang="en-GB">
                <a:ea typeface="Calibri"/>
                <a:cs typeface="Calibri"/>
                <a:hlinkClick r:id="rId11"/>
              </a:rPr>
              <a:t>www.carerssupportcentre.org.uk/young-carers/making-a-referral</a:t>
            </a:r>
            <a:endParaRPr lang="en-GB">
              <a:ea typeface="Calibri"/>
              <a:cs typeface="Calibri"/>
            </a:endParaRPr>
          </a:p>
          <a:p>
            <a:endParaRPr lang="en-GB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2019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arers Trust PowerPoint">
  <a:themeElements>
    <a:clrScheme name="Custom 2">
      <a:dk1>
        <a:srgbClr val="141313"/>
      </a:dk1>
      <a:lt1>
        <a:sysClr val="window" lastClr="FFFFFF"/>
      </a:lt1>
      <a:dk2>
        <a:srgbClr val="0092BC"/>
      </a:dk2>
      <a:lt2>
        <a:srgbClr val="34B7C4"/>
      </a:lt2>
      <a:accent1>
        <a:srgbClr val="00559F"/>
      </a:accent1>
      <a:accent2>
        <a:srgbClr val="E2007A"/>
      </a:accent2>
      <a:accent3>
        <a:srgbClr val="FFD000"/>
      </a:accent3>
      <a:accent4>
        <a:srgbClr val="97BF0D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8fe734e2-b1f5-49ef-8261-0f190fbc2ab8" xsi:nil="true"/>
    <SharedWithUsers xmlns="73ee0d19-ae07-484e-9727-ef9ac12826ec">
      <UserInfo>
        <DisplayName>Joss T</DisplayName>
        <AccountId>8201</AccountId>
        <AccountType/>
      </UserInfo>
    </SharedWithUsers>
    <TaxCatchAll xmlns="73ee0d19-ae07-484e-9727-ef9ac12826ec" xsi:nil="true"/>
    <lcf76f155ced4ddcb4097134ff3c332f xmlns="8fe734e2-b1f5-49ef-8261-0f190fbc2ab8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7007782E46D6458F7FC2265290CDEE" ma:contentTypeVersion="17" ma:contentTypeDescription="Create a new document." ma:contentTypeScope="" ma:versionID="356cdbc2672eba33a98ac1ae8174db02">
  <xsd:schema xmlns:xsd="http://www.w3.org/2001/XMLSchema" xmlns:xs="http://www.w3.org/2001/XMLSchema" xmlns:p="http://schemas.microsoft.com/office/2006/metadata/properties" xmlns:ns2="73ee0d19-ae07-484e-9727-ef9ac12826ec" xmlns:ns3="8fe734e2-b1f5-49ef-8261-0f190fbc2ab8" targetNamespace="http://schemas.microsoft.com/office/2006/metadata/properties" ma:root="true" ma:fieldsID="c66791dfb6e7386c6f1f9d07e100948d" ns2:_="" ns3:_="">
    <xsd:import namespace="73ee0d19-ae07-484e-9727-ef9ac12826ec"/>
    <xsd:import namespace="8fe734e2-b1f5-49ef-8261-0f190fbc2ab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_Flow_SignoffStatu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ee0d19-ae07-484e-9727-ef9ac12826e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11a85ed3-d404-4fd4-8d7d-bafe811cbbd2}" ma:internalName="TaxCatchAll" ma:showField="CatchAllData" ma:web="73ee0d19-ae07-484e-9727-ef9ac12826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e734e2-b1f5-49ef-8261-0f190fbc2a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_Flow_SignoffStatus" ma:index="18" nillable="true" ma:displayName="Sign-off status" ma:internalName="Sign_x002d_off_x0020_status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035e2415-1040-45ce-bbe4-edfba04dd3c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5DBAAF-1535-4E14-A796-9E3295080F1F}">
  <ds:schemaRefs>
    <ds:schemaRef ds:uri="73ee0d19-ae07-484e-9727-ef9ac12826ec"/>
    <ds:schemaRef ds:uri="8fe734e2-b1f5-49ef-8261-0f190fbc2ab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3126176-C165-4F15-AF32-A8295F499688}">
  <ds:schemaRefs>
    <ds:schemaRef ds:uri="73ee0d19-ae07-484e-9727-ef9ac12826ec"/>
    <ds:schemaRef ds:uri="8fe734e2-b1f5-49ef-8261-0f190fbc2ab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5C6C052-58F0-46CA-A87F-34CFBFCCE0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244</Words>
  <Application>Microsoft Office PowerPoint</Application>
  <PresentationFormat>On-screen Show (4:3)</PresentationFormat>
  <Paragraphs>57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Office Theme</vt:lpstr>
      <vt:lpstr>Carers Trust PowerPoint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Kama M</dc:creator>
  <cp:lastModifiedBy>Laura Marris</cp:lastModifiedBy>
  <cp:revision>2</cp:revision>
  <cp:lastPrinted>2021-05-24T11:04:12Z</cp:lastPrinted>
  <dcterms:created xsi:type="dcterms:W3CDTF">2017-09-19T13:11:55Z</dcterms:created>
  <dcterms:modified xsi:type="dcterms:W3CDTF">2022-10-11T13:27:03Z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0x010100A17007782E46D6458F7FC2265290CDEE</vt:lpwstr>
  </property>
  <property fmtid="{D5CDD505-2E9C-101B-9397-08002B2CF9AE}" pid="3" name="MediaServiceImageTags">
    <vt:lpwstr/>
  </property>
</Properties>
</file>